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86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293" r:id="rId11"/>
    <p:sldId id="343" r:id="rId12"/>
    <p:sldId id="347" r:id="rId13"/>
    <p:sldId id="276" r:id="rId14"/>
    <p:sldId id="332" r:id="rId15"/>
    <p:sldId id="296" r:id="rId16"/>
    <p:sldId id="359" r:id="rId17"/>
    <p:sldId id="321" r:id="rId18"/>
    <p:sldId id="361" r:id="rId19"/>
    <p:sldId id="362" r:id="rId20"/>
    <p:sldId id="363" r:id="rId21"/>
    <p:sldId id="364" r:id="rId22"/>
    <p:sldId id="368" r:id="rId23"/>
    <p:sldId id="369" r:id="rId24"/>
    <p:sldId id="370" r:id="rId25"/>
    <p:sldId id="371" r:id="rId26"/>
    <p:sldId id="372" r:id="rId27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65"/>
    <a:srgbClr val="0C1736"/>
    <a:srgbClr val="F329C8"/>
    <a:srgbClr val="12224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4638" autoAdjust="0"/>
  </p:normalViewPr>
  <p:slideViewPr>
    <p:cSldViewPr snapToGrid="0">
      <p:cViewPr varScale="1">
        <p:scale>
          <a:sx n="110" d="100"/>
          <a:sy n="110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3" d="100"/>
          <a:sy n="53" d="100"/>
        </p:scale>
        <p:origin x="2838" y="-16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23" cy="502052"/>
          </a:xfrm>
          <a:prstGeom prst="rect">
            <a:avLst/>
          </a:prstGeom>
        </p:spPr>
        <p:txBody>
          <a:bodyPr vert="horz" lIns="91862" tIns="45930" rIns="91862" bIns="4593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43" y="0"/>
            <a:ext cx="2984923" cy="502052"/>
          </a:xfrm>
          <a:prstGeom prst="rect">
            <a:avLst/>
          </a:prstGeom>
        </p:spPr>
        <p:txBody>
          <a:bodyPr vert="horz" lIns="91862" tIns="45930" rIns="91862" bIns="45930" rtlCol="0"/>
          <a:lstStyle>
            <a:lvl1pPr algn="r">
              <a:defRPr sz="1300"/>
            </a:lvl1pPr>
          </a:lstStyle>
          <a:p>
            <a:fld id="{8950DE0A-3075-44D5-B79A-749A448C5590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8249"/>
            <a:ext cx="2984923" cy="502052"/>
          </a:xfrm>
          <a:prstGeom prst="rect">
            <a:avLst/>
          </a:prstGeom>
        </p:spPr>
        <p:txBody>
          <a:bodyPr vert="horz" lIns="91862" tIns="45930" rIns="91862" bIns="4593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43" y="9518249"/>
            <a:ext cx="2984923" cy="502052"/>
          </a:xfrm>
          <a:prstGeom prst="rect">
            <a:avLst/>
          </a:prstGeom>
        </p:spPr>
        <p:txBody>
          <a:bodyPr vert="horz" lIns="91862" tIns="45930" rIns="91862" bIns="45930" rtlCol="0" anchor="b"/>
          <a:lstStyle>
            <a:lvl1pPr algn="r">
              <a:defRPr sz="1300"/>
            </a:lvl1pPr>
          </a:lstStyle>
          <a:p>
            <a:fld id="{AAC5CE9D-AED8-4764-9DA3-950FF41C38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22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1862" tIns="45930" rIns="91862" bIns="4593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702" y="0"/>
            <a:ext cx="2984870" cy="502755"/>
          </a:xfrm>
          <a:prstGeom prst="rect">
            <a:avLst/>
          </a:prstGeom>
        </p:spPr>
        <p:txBody>
          <a:bodyPr vert="horz" lIns="91862" tIns="45930" rIns="91862" bIns="45930" rtlCol="0"/>
          <a:lstStyle>
            <a:lvl1pPr algn="r">
              <a:defRPr sz="1300"/>
            </a:lvl1pPr>
          </a:lstStyle>
          <a:p>
            <a:fld id="{17EE0871-89DC-4CCB-B149-6D5BC45FA8DD}" type="datetimeFigureOut">
              <a:rPr lang="de-DE" smtClean="0"/>
              <a:pPr/>
              <a:t>01.07.2019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2" tIns="45930" rIns="91862" bIns="459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8" y="4822272"/>
            <a:ext cx="5510530" cy="3945493"/>
          </a:xfrm>
          <a:prstGeom prst="rect">
            <a:avLst/>
          </a:prstGeom>
        </p:spPr>
        <p:txBody>
          <a:bodyPr vert="horz" lIns="91862" tIns="45930" rIns="91862" bIns="4593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0" cy="502755"/>
          </a:xfrm>
          <a:prstGeom prst="rect">
            <a:avLst/>
          </a:prstGeom>
        </p:spPr>
        <p:txBody>
          <a:bodyPr vert="horz" lIns="91862" tIns="45930" rIns="91862" bIns="4593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702" y="9517547"/>
            <a:ext cx="2984870" cy="502755"/>
          </a:xfrm>
          <a:prstGeom prst="rect">
            <a:avLst/>
          </a:prstGeom>
        </p:spPr>
        <p:txBody>
          <a:bodyPr vert="horz" lIns="91862" tIns="45930" rIns="91862" bIns="45930" rtlCol="0" anchor="b"/>
          <a:lstStyle>
            <a:lvl1pPr algn="r">
              <a:defRPr sz="1300"/>
            </a:lvl1pPr>
          </a:lstStyle>
          <a:p>
            <a:fld id="{1216CAF0-074D-438A-BDF2-5B797F7A44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5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CAF0-074D-438A-BDF2-5B797F7A445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075-6D07-4445-B327-28972096F9EF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22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F63A-1CEF-4388-B838-7A340DCAC5B8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C9B7-BA6F-46C5-ACBB-715FA5C33C86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1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0A906-13C0-4C66-9F96-744A39F8E78F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8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8285-6932-402D-85DE-1D72E775901D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26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D0CB-B639-4CE6-B1BF-91C4FA30838E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3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C9B7-E7C9-48F8-9955-24845260E72D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27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93D-61D2-468C-AB9F-B10781835D36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2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BC22-A8CD-4A5F-A438-E4BF9DA6FB2E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2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F6C1-AA2F-4409-9D59-EBDFF7D8D6BB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15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83FB-29E3-44C0-BCD8-FA9E135345B3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68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949A-802A-466D-A33A-61DB33E7E8C0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062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CDCB-FC96-4319-8F1A-BA17F3C9A8FE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92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301-22C1-49FE-A3BC-8FB33979FA27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86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4E8D-AB42-49E6-8FD0-082F17A3C725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6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E07E-DDDA-40FE-A839-04617AFD9D44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66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FE6-948B-4E9F-8551-698C1202A9FB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9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0850-8664-4837-BCB4-91F140A5F576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3E41-EAE2-4507-8A26-4406FD540AC2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85C6-CCF8-486B-A97D-14FBE78ADAC2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39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7A44-FA6B-4F0D-91F2-0F183C9B9D52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10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398E-E3E2-43EE-87AA-51B92DAC3A26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5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1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13DBC2-3B6D-4A69-88D5-3BE69DC5FD87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7248811-7515-48D2-BB80-273A4DC3FA2B}" type="datetime1">
              <a:rPr lang="de-DE" smtClean="0"/>
              <a:pPr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857CEF-729F-4360-8F35-2391DB799E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3005" y="2886075"/>
            <a:ext cx="9911319" cy="18421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  <a:t/>
            </a:r>
            <a:br>
              <a:rPr lang="de-DE" sz="4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de-DE" sz="4400" dirty="0" smtClean="0">
                <a:solidFill>
                  <a:schemeClr val="bg1"/>
                </a:solidFill>
              </a:rPr>
              <a:t>Miteinander statt nebeneinander! – </a:t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4400" dirty="0" smtClean="0">
                <a:solidFill>
                  <a:schemeClr val="bg1"/>
                </a:solidFill>
              </a:rPr>
              <a:t>Wo geht das? </a:t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3000" dirty="0" smtClean="0">
                <a:solidFill>
                  <a:schemeClr val="bg1"/>
                </a:solidFill>
              </a:rPr>
              <a:t>Die Rolle Sozialer Orte als Infrastruktur des Zusammenhalts.</a:t>
            </a:r>
            <a:endParaRPr lang="de-DE" sz="3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4728" y="4983106"/>
            <a:ext cx="9144000" cy="970235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Ljubica Nikolic (Georg-August-Universität Göttingen)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Sommerempfang des Kreises Schleswig-Flensburg, 28.06.2019, Schleswig</a:t>
            </a:r>
          </a:p>
        </p:txBody>
      </p:sp>
      <p:sp>
        <p:nvSpPr>
          <p:cNvPr id="5" name="Ellipse 4"/>
          <p:cNvSpPr/>
          <p:nvPr/>
        </p:nvSpPr>
        <p:spPr>
          <a:xfrm>
            <a:off x="10369685" y="1142751"/>
            <a:ext cx="1400783" cy="1435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-194553" y="1"/>
            <a:ext cx="3906317" cy="62159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-143219" y="4809002"/>
            <a:ext cx="12335219" cy="3811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1371287" y="4053808"/>
            <a:ext cx="304800" cy="280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03632" y="5216256"/>
            <a:ext cx="304800" cy="280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Uni Logo farbig CMYK 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982" y="5949991"/>
            <a:ext cx="3429001" cy="6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5035" y="1949982"/>
            <a:ext cx="9664546" cy="3595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3200" dirty="0" smtClean="0">
                <a:solidFill>
                  <a:srgbClr val="0C1736"/>
                </a:solidFill>
              </a:rPr>
              <a:t>Wie viele Menschen kennt jeder gut genug für: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2000" dirty="0" smtClean="0">
                <a:solidFill>
                  <a:srgbClr val="0C1736"/>
                </a:solidFill>
              </a:rPr>
              <a:t>(Petermann 2001)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emotionale Hilfeleistung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instrumentelle Unterstützung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Geselligkeit			      </a:t>
            </a:r>
            <a:r>
              <a:rPr lang="de-DE" sz="4000" dirty="0" smtClean="0">
                <a:solidFill>
                  <a:srgbClr val="0C1736"/>
                </a:solidFill>
              </a:rPr>
              <a:t>&gt;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SzPct val="100000"/>
              <a:buNone/>
            </a:pPr>
            <a:endParaRPr lang="de-DE" dirty="0" smtClean="0">
              <a:solidFill>
                <a:srgbClr val="0C1736"/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10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43138" y="5772844"/>
            <a:ext cx="197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https://pixabay.com/de</a:t>
            </a:r>
            <a:endParaRPr lang="de-DE" sz="800" dirty="0"/>
          </a:p>
        </p:txBody>
      </p:sp>
      <p:grpSp>
        <p:nvGrpSpPr>
          <p:cNvPr id="6" name="Gruppieren 24"/>
          <p:cNvGrpSpPr/>
          <p:nvPr/>
        </p:nvGrpSpPr>
        <p:grpSpPr>
          <a:xfrm>
            <a:off x="6721542" y="2869895"/>
            <a:ext cx="2345340" cy="725514"/>
            <a:chOff x="6721542" y="3024133"/>
            <a:chExt cx="2345340" cy="725514"/>
          </a:xfrm>
        </p:grpSpPr>
        <p:pic>
          <p:nvPicPr>
            <p:cNvPr id="20" name="Grafik 19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1542" y="3029647"/>
              <a:ext cx="558000" cy="720000"/>
            </a:xfrm>
            <a:prstGeom prst="rect">
              <a:avLst/>
            </a:prstGeom>
          </p:spPr>
        </p:pic>
        <p:pic>
          <p:nvPicPr>
            <p:cNvPr id="22" name="Grafik 21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2758" y="3027809"/>
              <a:ext cx="558000" cy="720000"/>
            </a:xfrm>
            <a:prstGeom prst="rect">
              <a:avLst/>
            </a:prstGeom>
          </p:spPr>
        </p:pic>
        <p:pic>
          <p:nvPicPr>
            <p:cNvPr id="23" name="Grafik 22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957" y="3025971"/>
              <a:ext cx="558000" cy="720000"/>
            </a:xfrm>
            <a:prstGeom prst="rect">
              <a:avLst/>
            </a:prstGeom>
          </p:spPr>
        </p:pic>
        <p:pic>
          <p:nvPicPr>
            <p:cNvPr id="24" name="Grafik 23" descr="contact-1293388_960_720.png"/>
            <p:cNvPicPr>
              <a:picLocks noChangeAspect="1"/>
            </p:cNvPicPr>
            <p:nvPr/>
          </p:nvPicPr>
          <p:blipFill>
            <a:blip r:embed="rId4" cstate="print"/>
            <a:srcRect r="38036"/>
            <a:stretch>
              <a:fillRect/>
            </a:stretch>
          </p:blipFill>
          <p:spPr>
            <a:xfrm>
              <a:off x="8721122" y="3024133"/>
              <a:ext cx="345760" cy="720000"/>
            </a:xfrm>
            <a:prstGeom prst="rect">
              <a:avLst/>
            </a:prstGeom>
          </p:spPr>
        </p:pic>
      </p:grpSp>
      <p:grpSp>
        <p:nvGrpSpPr>
          <p:cNvPr id="7" name="Gruppieren 25"/>
          <p:cNvGrpSpPr/>
          <p:nvPr/>
        </p:nvGrpSpPr>
        <p:grpSpPr>
          <a:xfrm>
            <a:off x="6719704" y="3837553"/>
            <a:ext cx="2345340" cy="725514"/>
            <a:chOff x="6721542" y="3024133"/>
            <a:chExt cx="2345340" cy="725514"/>
          </a:xfrm>
        </p:grpSpPr>
        <p:pic>
          <p:nvPicPr>
            <p:cNvPr id="27" name="Grafik 26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1542" y="3029647"/>
              <a:ext cx="558000" cy="720000"/>
            </a:xfrm>
            <a:prstGeom prst="rect">
              <a:avLst/>
            </a:prstGeom>
          </p:spPr>
        </p:pic>
        <p:pic>
          <p:nvPicPr>
            <p:cNvPr id="28" name="Grafik 27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2758" y="3027809"/>
              <a:ext cx="558000" cy="720000"/>
            </a:xfrm>
            <a:prstGeom prst="rect">
              <a:avLst/>
            </a:prstGeom>
          </p:spPr>
        </p:pic>
        <p:pic>
          <p:nvPicPr>
            <p:cNvPr id="29" name="Grafik 28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957" y="3025971"/>
              <a:ext cx="558000" cy="720000"/>
            </a:xfrm>
            <a:prstGeom prst="rect">
              <a:avLst/>
            </a:prstGeom>
          </p:spPr>
        </p:pic>
        <p:pic>
          <p:nvPicPr>
            <p:cNvPr id="30" name="Grafik 29" descr="contact-1293388_960_720.png"/>
            <p:cNvPicPr>
              <a:picLocks noChangeAspect="1"/>
            </p:cNvPicPr>
            <p:nvPr/>
          </p:nvPicPr>
          <p:blipFill>
            <a:blip r:embed="rId4" cstate="print"/>
            <a:srcRect r="38036"/>
            <a:stretch>
              <a:fillRect/>
            </a:stretch>
          </p:blipFill>
          <p:spPr>
            <a:xfrm>
              <a:off x="8721122" y="3024133"/>
              <a:ext cx="345760" cy="720000"/>
            </a:xfrm>
            <a:prstGeom prst="rect">
              <a:avLst/>
            </a:prstGeom>
          </p:spPr>
        </p:pic>
      </p:grpSp>
      <p:grpSp>
        <p:nvGrpSpPr>
          <p:cNvPr id="8" name="Gruppieren 30"/>
          <p:cNvGrpSpPr/>
          <p:nvPr/>
        </p:nvGrpSpPr>
        <p:grpSpPr>
          <a:xfrm>
            <a:off x="6739900" y="4882330"/>
            <a:ext cx="2345340" cy="725514"/>
            <a:chOff x="6721542" y="3024133"/>
            <a:chExt cx="2345340" cy="725514"/>
          </a:xfrm>
        </p:grpSpPr>
        <p:pic>
          <p:nvPicPr>
            <p:cNvPr id="32" name="Grafik 31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1542" y="3029647"/>
              <a:ext cx="558000" cy="720000"/>
            </a:xfrm>
            <a:prstGeom prst="rect">
              <a:avLst/>
            </a:prstGeom>
          </p:spPr>
        </p:pic>
        <p:pic>
          <p:nvPicPr>
            <p:cNvPr id="33" name="Grafik 32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2758" y="3027809"/>
              <a:ext cx="558000" cy="720000"/>
            </a:xfrm>
            <a:prstGeom prst="rect">
              <a:avLst/>
            </a:prstGeom>
          </p:spPr>
        </p:pic>
        <p:pic>
          <p:nvPicPr>
            <p:cNvPr id="34" name="Grafik 33" descr="contact-1293388_960_7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957" y="3025971"/>
              <a:ext cx="558000" cy="720000"/>
            </a:xfrm>
            <a:prstGeom prst="rect">
              <a:avLst/>
            </a:prstGeom>
          </p:spPr>
        </p:pic>
        <p:pic>
          <p:nvPicPr>
            <p:cNvPr id="35" name="Grafik 34" descr="contact-1293388_960_720.png"/>
            <p:cNvPicPr>
              <a:picLocks noChangeAspect="1"/>
            </p:cNvPicPr>
            <p:nvPr/>
          </p:nvPicPr>
          <p:blipFill>
            <a:blip r:embed="rId4" cstate="print"/>
            <a:srcRect r="38036"/>
            <a:stretch>
              <a:fillRect/>
            </a:stretch>
          </p:blipFill>
          <p:spPr>
            <a:xfrm>
              <a:off x="8721122" y="3024133"/>
              <a:ext cx="345760" cy="720000"/>
            </a:xfrm>
            <a:prstGeom prst="rect">
              <a:avLst/>
            </a:prstGeom>
          </p:spPr>
        </p:pic>
      </p:grpSp>
      <p:sp>
        <p:nvSpPr>
          <p:cNvPr id="36" name="Textfeld 35"/>
          <p:cNvSpPr txBox="1"/>
          <p:nvPr/>
        </p:nvSpPr>
        <p:spPr>
          <a:xfrm rot="20601266">
            <a:off x="9280182" y="3249038"/>
            <a:ext cx="229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Das gilt für Stadt- und Landbewohner gleichermaßen! 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1098933" y="1949981"/>
            <a:ext cx="9168787" cy="39770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3600" dirty="0" smtClean="0">
                <a:solidFill>
                  <a:srgbClr val="0C1736"/>
                </a:solidFill>
              </a:rPr>
              <a:t>„Echte“ Bindungen / Beziehungen / Netzwerke entstehen durch: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sz="1500" dirty="0" smtClean="0">
              <a:solidFill>
                <a:srgbClr val="0C173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600" dirty="0" smtClean="0">
                <a:solidFill>
                  <a:srgbClr val="0C1736"/>
                </a:solidFill>
              </a:rPr>
              <a:t>Räumliche Nähe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600" dirty="0" smtClean="0">
                <a:solidFill>
                  <a:srgbClr val="0C1736"/>
                </a:solidFill>
              </a:rPr>
              <a:t>Kontakte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600" dirty="0" smtClean="0">
                <a:solidFill>
                  <a:srgbClr val="0C1736"/>
                </a:solidFill>
              </a:rPr>
              <a:t>Zeit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sz="3600" dirty="0">
              <a:solidFill>
                <a:srgbClr val="0C1736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11</a:t>
            </a:fld>
            <a:endParaRPr lang="de-DE" dirty="0">
              <a:solidFill>
                <a:srgbClr val="0C1736"/>
              </a:solidFill>
            </a:endParaRPr>
          </a:p>
        </p:txBody>
      </p:sp>
      <p:pic>
        <p:nvPicPr>
          <p:cNvPr id="13" name="Grafik 12" descr="frien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603" y="2924235"/>
            <a:ext cx="2633031" cy="263303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590621" y="5552493"/>
            <a:ext cx="1476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https://icons8.de 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9951" y="1892491"/>
            <a:ext cx="8491249" cy="4365436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100000"/>
              <a:buNone/>
            </a:pPr>
            <a:r>
              <a:rPr lang="de-DE" sz="3600" dirty="0" smtClean="0">
                <a:solidFill>
                  <a:srgbClr val="0C1736"/>
                </a:solidFill>
              </a:rPr>
              <a:t>Reichweite des Zusammenhalts</a:t>
            </a:r>
          </a:p>
        </p:txBody>
      </p:sp>
      <p:grpSp>
        <p:nvGrpSpPr>
          <p:cNvPr id="6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12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86400" y="4267200"/>
            <a:ext cx="285750" cy="285750"/>
          </a:xfrm>
          <a:prstGeom prst="ellipse">
            <a:avLst/>
          </a:prstGeom>
          <a:solidFill>
            <a:srgbClr val="0C1736"/>
          </a:solidFill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229226" y="4057651"/>
            <a:ext cx="781049" cy="761999"/>
          </a:xfrm>
          <a:prstGeom prst="ellipse">
            <a:avLst/>
          </a:prstGeom>
          <a:noFill/>
          <a:ln>
            <a:solidFill>
              <a:srgbClr val="F32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329C8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000626" y="3895724"/>
            <a:ext cx="1238249" cy="1095375"/>
          </a:xfrm>
          <a:prstGeom prst="ellipse">
            <a:avLst/>
          </a:prstGeom>
          <a:noFill/>
          <a:ln>
            <a:solidFill>
              <a:srgbClr val="F32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543424" y="3467098"/>
            <a:ext cx="2190751" cy="1981201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257674" y="3152772"/>
            <a:ext cx="2752726" cy="2638427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 rot="16917623">
            <a:off x="4972050" y="3305175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Individuum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9049070">
            <a:off x="5629275" y="3467100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329C8"/>
                </a:solidFill>
              </a:rPr>
              <a:t>Nachbarschaft</a:t>
            </a:r>
            <a:endParaRPr lang="de-DE" dirty="0">
              <a:solidFill>
                <a:srgbClr val="F329C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rot="20572169">
            <a:off x="6124576" y="402907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329C8"/>
                </a:solidFill>
              </a:rPr>
              <a:t>Dorf</a:t>
            </a:r>
            <a:endParaRPr lang="de-DE" dirty="0">
              <a:solidFill>
                <a:srgbClr val="F329C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20614572">
            <a:off x="6580249" y="3791058"/>
            <a:ext cx="130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Gemeinde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932674" y="4257783"/>
            <a:ext cx="130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Landkreis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867150" y="2790825"/>
            <a:ext cx="3562350" cy="3467100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 rot="449999">
            <a:off x="7323199" y="4667358"/>
            <a:ext cx="130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Bundesland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rot="1117611">
            <a:off x="7452510" y="5158719"/>
            <a:ext cx="146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Deutschland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609974" y="2533649"/>
            <a:ext cx="4048125" cy="3914776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2)Wie weit reicht das Zusammengehörigkeitsgefühl?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9951" y="1892491"/>
            <a:ext cx="8491249" cy="622109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100000"/>
              <a:buNone/>
            </a:pPr>
            <a:r>
              <a:rPr lang="de-DE" sz="3600" dirty="0" smtClean="0">
                <a:solidFill>
                  <a:srgbClr val="0C1736"/>
                </a:solidFill>
              </a:rPr>
              <a:t>Reichweite des Zusammenhalts</a:t>
            </a: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13</a:t>
            </a:fld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504949" y="-38100"/>
            <a:ext cx="4547043" cy="5972173"/>
            <a:chOff x="5000626" y="2583531"/>
            <a:chExt cx="1885395" cy="2419144"/>
          </a:xfrm>
        </p:grpSpPr>
        <p:sp>
          <p:nvSpPr>
            <p:cNvPr id="12" name="Ellipse 11"/>
            <p:cNvSpPr/>
            <p:nvPr/>
          </p:nvSpPr>
          <p:spPr>
            <a:xfrm>
              <a:off x="5486400" y="4267200"/>
              <a:ext cx="285750" cy="285750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33175" y="4053794"/>
              <a:ext cx="781049" cy="761999"/>
            </a:xfrm>
            <a:prstGeom prst="ellipse">
              <a:avLst/>
            </a:prstGeom>
            <a:noFill/>
            <a:ln>
              <a:solidFill>
                <a:srgbClr val="F32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329C8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000626" y="3864481"/>
              <a:ext cx="1238249" cy="1138194"/>
            </a:xfrm>
            <a:prstGeom prst="ellipse">
              <a:avLst/>
            </a:prstGeom>
            <a:noFill/>
            <a:ln>
              <a:solidFill>
                <a:srgbClr val="F32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 rot="16917623">
              <a:off x="5074664" y="3270403"/>
              <a:ext cx="1743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C1736"/>
                  </a:solidFill>
                </a:rPr>
                <a:t>Individuum</a:t>
              </a:r>
              <a:endParaRPr lang="de-DE" dirty="0">
                <a:solidFill>
                  <a:srgbClr val="0C1736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 rot="19049070">
              <a:off x="5799209" y="3890093"/>
              <a:ext cx="678711" cy="14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329C8"/>
                  </a:solidFill>
                </a:rPr>
                <a:t>Nachbarschaft</a:t>
              </a:r>
              <a:endParaRPr lang="de-DE" dirty="0">
                <a:solidFill>
                  <a:srgbClr val="F329C8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 rot="20359355">
              <a:off x="6162121" y="4069469"/>
              <a:ext cx="723900" cy="14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329C8"/>
                  </a:solidFill>
                </a:rPr>
                <a:t>Dorf</a:t>
              </a:r>
              <a:endParaRPr lang="de-DE" dirty="0">
                <a:solidFill>
                  <a:srgbClr val="F329C8"/>
                </a:solidFill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5391151" y="3333750"/>
            <a:ext cx="5915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 Jürgen </a:t>
            </a:r>
            <a:r>
              <a:rPr lang="de-DE" dirty="0" err="1" smtClean="0">
                <a:solidFill>
                  <a:srgbClr val="0C1736"/>
                </a:solidFill>
              </a:rPr>
              <a:t>Wiebicke</a:t>
            </a:r>
            <a:r>
              <a:rPr lang="de-DE" dirty="0" smtClean="0">
                <a:solidFill>
                  <a:srgbClr val="0C1736"/>
                </a:solidFill>
              </a:rPr>
              <a:t>  (2017): „Die Antwort auf die Globalisierung ist das </a:t>
            </a:r>
            <a:r>
              <a:rPr lang="de-DE" b="1" dirty="0" smtClean="0">
                <a:solidFill>
                  <a:srgbClr val="0C1736"/>
                </a:solidFill>
              </a:rPr>
              <a:t>Dorf</a:t>
            </a:r>
            <a:r>
              <a:rPr lang="de-DE" dirty="0" smtClean="0">
                <a:solidFill>
                  <a:srgbClr val="0C1736"/>
                </a:solidFill>
              </a:rPr>
              <a:t>.“(Pos.234)</a:t>
            </a:r>
          </a:p>
          <a:p>
            <a:r>
              <a:rPr lang="de-DE" dirty="0" smtClean="0">
                <a:solidFill>
                  <a:srgbClr val="0C1736"/>
                </a:solidFill>
              </a:rPr>
              <a:t>„Obwohl das Gleiche gemeint ist, klingt es mir zu technisch, wenn statt Dorf </a:t>
            </a:r>
            <a:r>
              <a:rPr lang="de-DE" b="1" dirty="0" smtClean="0">
                <a:solidFill>
                  <a:srgbClr val="0C1736"/>
                </a:solidFill>
              </a:rPr>
              <a:t>Netzwerk</a:t>
            </a:r>
            <a:r>
              <a:rPr lang="de-DE" dirty="0" smtClean="0">
                <a:solidFill>
                  <a:srgbClr val="0C1736"/>
                </a:solidFill>
              </a:rPr>
              <a:t> gesagt wird. Aber genau darum geht es, die eigenen Netze erst einmal dorthin auszuwerfen, wo Menschen mindestens die Postleitzahl schon einmal gemeinsam haben.“ (Pos. 254)</a:t>
            </a:r>
          </a:p>
        </p:txBody>
      </p:sp>
      <p:sp>
        <p:nvSpPr>
          <p:cNvPr id="20" name="Textfeld 19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2)Wie weit reicht das Zusammengehörigkeitsgefühl?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14</a:t>
            </a:fld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420373" y="1819275"/>
            <a:ext cx="5949107" cy="4522422"/>
            <a:chOff x="3525398" y="1828800"/>
            <a:chExt cx="5949107" cy="4522422"/>
          </a:xfrm>
        </p:grpSpPr>
        <p:pic>
          <p:nvPicPr>
            <p:cNvPr id="12" name="Grafik 11" descr="Daseinsvorsorge.JPG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rcRect l="1759" t="3093"/>
            <a:stretch>
              <a:fillRect/>
            </a:stretch>
          </p:blipFill>
          <p:spPr>
            <a:xfrm>
              <a:off x="3525398" y="1949984"/>
              <a:ext cx="5949107" cy="4401238"/>
            </a:xfrm>
            <a:prstGeom prst="rect">
              <a:avLst/>
            </a:prstGeom>
          </p:spPr>
        </p:pic>
        <p:sp>
          <p:nvSpPr>
            <p:cNvPr id="13" name="Ellipse 12"/>
            <p:cNvSpPr/>
            <p:nvPr/>
          </p:nvSpPr>
          <p:spPr>
            <a:xfrm>
              <a:off x="6169446" y="1828800"/>
              <a:ext cx="870332" cy="385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18"/>
          <p:cNvCxnSpPr/>
          <p:nvPr/>
        </p:nvCxnSpPr>
        <p:spPr>
          <a:xfrm flipV="1">
            <a:off x="3763637" y="2134633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736699" y="4566607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4249526" y="2729085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1492554" y="2345560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2532271" y="2118911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427883" y="2094583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5122499" y="2634983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1484983" y="3179515"/>
            <a:ext cx="962140" cy="7014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6850425" y="5559846"/>
            <a:ext cx="804232" cy="561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419563" y="6175187"/>
            <a:ext cx="197201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 eigene Darstellung</a:t>
            </a:r>
            <a:endParaRPr lang="de-DE" sz="800" dirty="0"/>
          </a:p>
        </p:txBody>
      </p:sp>
      <p:sp>
        <p:nvSpPr>
          <p:cNvPr id="29" name="Rechteck 28"/>
          <p:cNvSpPr/>
          <p:nvPr/>
        </p:nvSpPr>
        <p:spPr>
          <a:xfrm>
            <a:off x="8250920" y="3410635"/>
            <a:ext cx="3287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Verlust von Orten der Kommunikation und damit auch von Orten der Inklusion!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C1736"/>
                </a:solidFill>
              </a:rPr>
              <a:t>3)Was lässt den Kitt bröckeln?</a:t>
            </a:r>
            <a:endParaRPr lang="de-DE" sz="36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9951" y="1921066"/>
            <a:ext cx="6281449" cy="4365436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100000"/>
            </a:pPr>
            <a:r>
              <a:rPr lang="de-DE" sz="2800" dirty="0" smtClean="0">
                <a:solidFill>
                  <a:srgbClr val="0C1736"/>
                </a:solidFill>
              </a:rPr>
              <a:t>Fehlt es an Daseinsvorsorgeleistungen, dann mangelt es auch an Orten der Begegnung und Kommunikation im öffentlichen Raum. 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800" dirty="0" smtClean="0">
                <a:solidFill>
                  <a:srgbClr val="0C1736"/>
                </a:solidFill>
              </a:rPr>
              <a:t>Lokale Trägergruppen und Milieus des Engagements, die sozialen Zusammenhalt produzieren, gehen verloren. 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800" dirty="0" smtClean="0">
                <a:solidFill>
                  <a:srgbClr val="0C1736"/>
                </a:solidFill>
              </a:rPr>
              <a:t>Sozialer Zusammenhalt wird vor Ort konkret.</a:t>
            </a:r>
            <a:endParaRPr lang="de-DE" sz="2800" dirty="0">
              <a:solidFill>
                <a:srgbClr val="0C1736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15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05343" y="5772064"/>
            <a:ext cx="2148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Tobias </a:t>
            </a:r>
            <a:r>
              <a:rPr lang="de-DE" sz="800" dirty="0" err="1" smtClean="0"/>
              <a:t>Bringmann</a:t>
            </a:r>
            <a:r>
              <a:rPr lang="de-DE" sz="800" dirty="0" smtClean="0"/>
              <a:t> privat</a:t>
            </a:r>
            <a:endParaRPr lang="de-DE" sz="800" dirty="0"/>
          </a:p>
        </p:txBody>
      </p:sp>
      <p:pic>
        <p:nvPicPr>
          <p:cNvPr id="15" name="Grafik 14" descr="IMG_0580.JPG"/>
          <p:cNvPicPr>
            <a:picLocks noChangeAspect="1"/>
          </p:cNvPicPr>
          <p:nvPr/>
        </p:nvPicPr>
        <p:blipFill>
          <a:blip r:embed="rId4" cstate="print"/>
          <a:srcRect l="11709" b="41273"/>
          <a:stretch>
            <a:fillRect/>
          </a:stretch>
        </p:blipFill>
        <p:spPr>
          <a:xfrm>
            <a:off x="7304188" y="3667126"/>
            <a:ext cx="4213277" cy="210183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C1736"/>
                </a:solidFill>
              </a:rPr>
              <a:t>3)Was lässt den Kitt bröckeln?</a:t>
            </a:r>
            <a:endParaRPr lang="de-DE" sz="36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16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7937" y="1780482"/>
            <a:ext cx="5806687" cy="1800917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100000"/>
            </a:pPr>
            <a:r>
              <a:rPr lang="de-DE" dirty="0" smtClean="0">
                <a:solidFill>
                  <a:srgbClr val="0C1736"/>
                </a:solidFill>
              </a:rPr>
              <a:t>Soziale Orte sind „Third Places“, gemeinschaftlich nutzbarer öffentlicher Raum – völlig unabhängig vom Zuhause und dem Arbeitsplatz,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dirty="0" smtClean="0">
                <a:solidFill>
                  <a:srgbClr val="0C1736"/>
                </a:solidFill>
              </a:rPr>
              <a:t>sind Orte der Begegnung und Kommunikation,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4526096" y="3626782"/>
            <a:ext cx="6997545" cy="2957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1736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ermöglichen die Aushandlung des ortsüblichen Konsensus sowie die Entwicklung von Kooperationen – alles Basis von Zusammengehörigkeitsgefühl und sozialer Bindung,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0C1736"/>
              </a:buClr>
              <a:buSzPct val="100000"/>
              <a:buFont typeface="Corbel" pitchFamily="34" charset="0"/>
              <a:buChar char="•"/>
            </a:pPr>
            <a:r>
              <a:rPr lang="de-DE" sz="2200" dirty="0" smtClean="0">
                <a:solidFill>
                  <a:srgbClr val="0C1736"/>
                </a:solidFill>
              </a:rPr>
              <a:t>entstehen aber auch durch gemeinsame Aktionen, ein gemeinsames Ziel oder geteilte Visionen.</a:t>
            </a: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0C1736"/>
              </a:buClr>
              <a:buSzPct val="100000"/>
              <a:buFont typeface="Corbel" pitchFamily="34" charset="0"/>
              <a:buChar char="•"/>
            </a:pPr>
            <a:r>
              <a:rPr lang="de-DE" sz="2200" dirty="0" smtClean="0">
                <a:solidFill>
                  <a:srgbClr val="0C1736"/>
                </a:solidFill>
              </a:rPr>
              <a:t>Soziale Orte können daher auch durchaus als Prozess verstanden werden.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C17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IMG_9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501" y="1819274"/>
            <a:ext cx="3121820" cy="416242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125218" y="5965738"/>
            <a:ext cx="2163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Tobias </a:t>
            </a:r>
            <a:r>
              <a:rPr lang="de-DE" sz="800" dirty="0" err="1" smtClean="0"/>
              <a:t>Bringmann</a:t>
            </a:r>
            <a:r>
              <a:rPr lang="de-DE" sz="800" dirty="0" smtClean="0"/>
              <a:t> privat</a:t>
            </a:r>
            <a:endParaRPr lang="de-DE" sz="800" dirty="0"/>
          </a:p>
        </p:txBody>
      </p:sp>
      <p:sp>
        <p:nvSpPr>
          <p:cNvPr id="14" name="Textfeld 1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4) Soziale Orte</a:t>
            </a:r>
            <a:endParaRPr lang="de-DE" sz="38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17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6232" y="1922557"/>
            <a:ext cx="9322217" cy="4365436"/>
          </a:xfrm>
        </p:spPr>
        <p:txBody>
          <a:bodyPr>
            <a:noAutofit/>
          </a:bodyPr>
          <a:lstStyle/>
          <a:p>
            <a:pPr marL="45720" indent="0">
              <a:buClr>
                <a:srgbClr val="0C1736"/>
              </a:buClr>
              <a:buSzPct val="100000"/>
              <a:buNone/>
            </a:pPr>
            <a:r>
              <a:rPr lang="de-DE" sz="3000" dirty="0" smtClean="0">
                <a:solidFill>
                  <a:srgbClr val="0C1736"/>
                </a:solidFill>
              </a:rPr>
              <a:t>Voraussetzungen:</a:t>
            </a:r>
          </a:p>
          <a:p>
            <a:pPr marL="558800" lvl="0" indent="-292100">
              <a:buClr>
                <a:srgbClr val="0C1736"/>
              </a:buClr>
              <a:buSzPct val="100000"/>
              <a:buFont typeface="+mj-lt"/>
              <a:buAutoNum type="arabicPeriod"/>
            </a:pPr>
            <a:r>
              <a:rPr lang="de-DE" sz="2500" dirty="0" smtClean="0">
                <a:solidFill>
                  <a:srgbClr val="0C1736"/>
                </a:solidFill>
              </a:rPr>
              <a:t>Das Vorhandensein und das Vorhalten öffentlicher Infrastruktur (in der Fläche), </a:t>
            </a:r>
          </a:p>
          <a:p>
            <a:pPr marL="558800" indent="-292100">
              <a:buClr>
                <a:srgbClr val="0C1736"/>
              </a:buClr>
              <a:buSzPct val="100000"/>
              <a:buFont typeface="+mj-lt"/>
              <a:buAutoNum type="arabicPeriod"/>
            </a:pPr>
            <a:r>
              <a:rPr lang="de-DE" sz="2500" dirty="0" smtClean="0">
                <a:solidFill>
                  <a:srgbClr val="0C1736"/>
                </a:solidFill>
              </a:rPr>
              <a:t>eine öffentliche Verwaltung, die offen ist für </a:t>
            </a:r>
            <a:r>
              <a:rPr lang="de-DE" sz="2500" dirty="0" err="1" smtClean="0">
                <a:solidFill>
                  <a:srgbClr val="0C1736"/>
                </a:solidFill>
              </a:rPr>
              <a:t>partizipative</a:t>
            </a:r>
            <a:r>
              <a:rPr lang="de-DE" sz="2500" dirty="0" smtClean="0">
                <a:solidFill>
                  <a:srgbClr val="0C1736"/>
                </a:solidFill>
              </a:rPr>
              <a:t> Prozesse und innovative Kooperationen, </a:t>
            </a:r>
          </a:p>
          <a:p>
            <a:pPr marL="558800" lvl="0" indent="-292100">
              <a:buClr>
                <a:srgbClr val="0C1736"/>
              </a:buClr>
              <a:buSzPct val="100000"/>
              <a:buFont typeface="+mj-lt"/>
              <a:buAutoNum type="arabicPeriod"/>
            </a:pPr>
            <a:r>
              <a:rPr lang="de-DE" sz="2500" dirty="0" smtClean="0">
                <a:solidFill>
                  <a:srgbClr val="0C1736"/>
                </a:solidFill>
              </a:rPr>
              <a:t>überdurchschnittlich engagierte und innovationsfähige Akteure,</a:t>
            </a:r>
          </a:p>
          <a:p>
            <a:pPr marL="558800" lvl="0" indent="-292100">
              <a:buClr>
                <a:srgbClr val="0C1736"/>
              </a:buClr>
              <a:buSzPct val="100000"/>
              <a:buFont typeface="+mj-lt"/>
              <a:buAutoNum type="arabicPeriod"/>
            </a:pPr>
            <a:r>
              <a:rPr lang="de-DE" sz="2500" dirty="0" smtClean="0">
                <a:solidFill>
                  <a:srgbClr val="0C1736"/>
                </a:solidFill>
              </a:rPr>
              <a:t>die Möglichkeit, nicht nur ein Projekt, sondern ein Prozess zu sein </a:t>
            </a:r>
          </a:p>
          <a:p>
            <a:pPr marL="558800" lvl="0" indent="-292100">
              <a:buClr>
                <a:srgbClr val="0C1736"/>
              </a:buClr>
              <a:buSzPct val="100000"/>
              <a:buFont typeface="+mj-lt"/>
              <a:buAutoNum type="arabicPeriod"/>
            </a:pPr>
            <a:r>
              <a:rPr lang="de-DE" sz="2500" dirty="0" smtClean="0">
                <a:solidFill>
                  <a:srgbClr val="0C1736"/>
                </a:solidFill>
              </a:rPr>
              <a:t>überregionale Aufmerksamkeit und Einbindung. </a:t>
            </a:r>
          </a:p>
        </p:txBody>
      </p:sp>
      <p:sp>
        <p:nvSpPr>
          <p:cNvPr id="12" name="Textfeld 11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4) Soziale Orte</a:t>
            </a:r>
            <a:endParaRPr lang="de-DE" sz="38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18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758" y="2046382"/>
            <a:ext cx="7960141" cy="544418"/>
          </a:xfrm>
        </p:spPr>
        <p:txBody>
          <a:bodyPr>
            <a:noAutofit/>
          </a:bodyPr>
          <a:lstStyle/>
          <a:p>
            <a:pPr marL="45720" indent="0">
              <a:buClr>
                <a:srgbClr val="0C1736"/>
              </a:buClr>
              <a:buSzPct val="100000"/>
              <a:buNone/>
            </a:pPr>
            <a:r>
              <a:rPr lang="de-DE" sz="3000" dirty="0" smtClean="0">
                <a:solidFill>
                  <a:srgbClr val="0C1736"/>
                </a:solidFill>
              </a:rPr>
              <a:t>Die Akteur-Trias: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908800" y="1854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Motivator oder Katalysator</a:t>
            </a: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610100" y="5359400"/>
            <a:ext cx="242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Raum- oder Ressourcengeber</a:t>
            </a:r>
            <a:endParaRPr lang="de-DE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9804400" y="5397500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Promoter</a:t>
            </a:r>
            <a:endParaRPr lang="de-DE" sz="2400" dirty="0"/>
          </a:p>
        </p:txBody>
      </p:sp>
      <p:pic>
        <p:nvPicPr>
          <p:cNvPr id="17" name="Grafik 16" descr="SchwarzbGespraech2017_011_b_Dörthe Hagengu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0950" y="2645548"/>
            <a:ext cx="4146850" cy="2763064"/>
          </a:xfrm>
          <a:prstGeom prst="triangle">
            <a:avLst/>
          </a:prstGeom>
        </p:spPr>
      </p:pic>
      <p:sp>
        <p:nvSpPr>
          <p:cNvPr id="18" name="Gleichschenkliges Dreieck 17"/>
          <p:cNvSpPr/>
          <p:nvPr/>
        </p:nvSpPr>
        <p:spPr>
          <a:xfrm>
            <a:off x="1257300" y="3048000"/>
            <a:ext cx="3492500" cy="1917700"/>
          </a:xfrm>
          <a:prstGeom prst="triangle">
            <a:avLst/>
          </a:prstGeom>
          <a:noFill/>
          <a:ln w="28575"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 rot="18722656">
            <a:off x="1219200" y="3578711"/>
            <a:ext cx="168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Verwaltung</a:t>
            </a:r>
            <a:endParaRPr lang="de-DE" sz="2000" dirty="0"/>
          </a:p>
        </p:txBody>
      </p:sp>
      <p:sp>
        <p:nvSpPr>
          <p:cNvPr id="20" name="Textfeld 19"/>
          <p:cNvSpPr txBox="1"/>
          <p:nvPr/>
        </p:nvSpPr>
        <p:spPr>
          <a:xfrm rot="2896857">
            <a:off x="3289300" y="3807311"/>
            <a:ext cx="168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Wirtschaft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2057400" y="4988411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Zivilgesellschaft</a:t>
            </a:r>
            <a:endParaRPr lang="de-DE" sz="2000" dirty="0"/>
          </a:p>
        </p:txBody>
      </p:sp>
      <p:cxnSp>
        <p:nvCxnSpPr>
          <p:cNvPr id="24" name="Gerade Verbindung mit Pfeil 23"/>
          <p:cNvCxnSpPr>
            <a:endCxn id="17" idx="2"/>
          </p:cNvCxnSpPr>
          <p:nvPr/>
        </p:nvCxnSpPr>
        <p:spPr>
          <a:xfrm>
            <a:off x="2159000" y="4038600"/>
            <a:ext cx="4031950" cy="137001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6" idx="0"/>
          </p:cNvCxnSpPr>
          <p:nvPr/>
        </p:nvCxnSpPr>
        <p:spPr>
          <a:xfrm>
            <a:off x="2146300" y="4025900"/>
            <a:ext cx="8369300" cy="13716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8" idx="3"/>
            <a:endCxn id="17" idx="0"/>
          </p:cNvCxnSpPr>
          <p:nvPr/>
        </p:nvCxnSpPr>
        <p:spPr>
          <a:xfrm flipV="1">
            <a:off x="3003550" y="2645548"/>
            <a:ext cx="5260825" cy="232015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3848100" y="4029075"/>
            <a:ext cx="2400300" cy="136207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endCxn id="16" idx="0"/>
          </p:cNvCxnSpPr>
          <p:nvPr/>
        </p:nvCxnSpPr>
        <p:spPr>
          <a:xfrm>
            <a:off x="3860800" y="3975100"/>
            <a:ext cx="6654800" cy="14224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4) Soziale Orte</a:t>
            </a:r>
            <a:endParaRPr lang="de-DE" sz="38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4114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5)Das Soziale-Orte-Konzept</a:t>
            </a:r>
            <a:endParaRPr lang="de-DE" sz="3800" dirty="0">
              <a:solidFill>
                <a:srgbClr val="0C1736"/>
              </a:solidFill>
            </a:endParaRPr>
          </a:p>
        </p:txBody>
      </p:sp>
      <p:grpSp>
        <p:nvGrpSpPr>
          <p:cNvPr id="6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19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757" y="2046382"/>
            <a:ext cx="9661789" cy="4365436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100000"/>
            </a:pPr>
            <a:r>
              <a:rPr lang="de-DE" sz="2400" dirty="0" smtClean="0">
                <a:solidFill>
                  <a:srgbClr val="0C1736"/>
                </a:solidFill>
              </a:rPr>
              <a:t>betrachtet Gemeinden – im Gegensatz zum ZOK  – nicht rein formal, sondern auf den sozialen Zusammenhalt fokussiert.</a:t>
            </a:r>
          </a:p>
          <a:p>
            <a:pPr>
              <a:buClr>
                <a:srgbClr val="0C1736"/>
              </a:buClr>
            </a:pPr>
            <a:r>
              <a:rPr lang="de-DE" sz="2400" dirty="0" smtClean="0">
                <a:solidFill>
                  <a:srgbClr val="0C1736"/>
                </a:solidFill>
              </a:rPr>
              <a:t>sucht nach </a:t>
            </a:r>
            <a:r>
              <a:rPr lang="de-DE" sz="2400" dirty="0" err="1" smtClean="0">
                <a:solidFill>
                  <a:srgbClr val="0C1736"/>
                </a:solidFill>
              </a:rPr>
              <a:t>Resilienz</a:t>
            </a:r>
            <a:r>
              <a:rPr lang="de-DE" sz="2400" dirty="0" smtClean="0">
                <a:solidFill>
                  <a:srgbClr val="0C1736"/>
                </a:solidFill>
              </a:rPr>
              <a:t>, Selbstwirksamkeit und lebendigen Gemeinschaften, statt eines Mapping von Verlust- und Gewinnregionen.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400" dirty="0" smtClean="0">
                <a:solidFill>
                  <a:srgbClr val="0C1736"/>
                </a:solidFill>
              </a:rPr>
              <a:t>möchte dabei der Entstehung Sozialer Orte, das Beliebige nehmen und ihren Bestand durch Verstätigung und Institutionalisierung gewährleisten.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400" dirty="0" smtClean="0">
                <a:solidFill>
                  <a:srgbClr val="0C1736"/>
                </a:solidFill>
              </a:rPr>
              <a:t>untersucht, welcher Impulsgeber und Motoren es bedarf und welche Rahmenbedingungen geschaffen werden müssen.</a:t>
            </a:r>
          </a:p>
          <a:p>
            <a:pPr marL="628650" indent="-265113">
              <a:buClr>
                <a:srgbClr val="0C1736"/>
              </a:buClr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0C1736"/>
                </a:solidFill>
              </a:rPr>
              <a:t>Die Institutionalisierung Sozialer Orte, ist das </a:t>
            </a:r>
            <a:r>
              <a:rPr lang="de-DE" sz="2400" b="1" dirty="0" smtClean="0">
                <a:solidFill>
                  <a:srgbClr val="0C1736"/>
                </a:solidFill>
              </a:rPr>
              <a:t>Gegenprogramm zur Absiedlung</a:t>
            </a:r>
            <a:r>
              <a:rPr lang="de-DE" sz="2400" dirty="0" smtClean="0">
                <a:solidFill>
                  <a:srgbClr val="0C1736"/>
                </a:solidFill>
              </a:rPr>
              <a:t> </a:t>
            </a:r>
            <a:r>
              <a:rPr lang="de-DE" sz="2400" b="1" dirty="0" smtClean="0">
                <a:solidFill>
                  <a:srgbClr val="0C1736"/>
                </a:solidFill>
              </a:rPr>
              <a:t>und Entleerung ländlicher Räume</a:t>
            </a:r>
            <a:r>
              <a:rPr lang="de-DE" sz="2400" dirty="0" smtClean="0">
                <a:solidFill>
                  <a:srgbClr val="0C1736"/>
                </a:solidFill>
              </a:rPr>
              <a:t>. </a:t>
            </a:r>
          </a:p>
        </p:txBody>
      </p:sp>
      <p:sp>
        <p:nvSpPr>
          <p:cNvPr id="13" name="Textfeld 12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C1736"/>
                </a:solidFill>
              </a:rPr>
              <a:t>Gliederung</a:t>
            </a:r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3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143000" y="2215796"/>
            <a:ext cx="9763125" cy="4008032"/>
          </a:xfrm>
        </p:spPr>
        <p:txBody>
          <a:bodyPr>
            <a:noAutofit/>
          </a:bodyPr>
          <a:lstStyle/>
          <a:p>
            <a:pPr marL="560070" indent="-514350">
              <a:spcBef>
                <a:spcPts val="0"/>
              </a:spcBef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Wie entsteht sozialer Zusammenhalt – Miteinander?</a:t>
            </a:r>
          </a:p>
          <a:p>
            <a:pPr marL="560070" indent="-514350"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Wie weit reicht das Zusammengehörigkeitsgefühl?</a:t>
            </a:r>
          </a:p>
          <a:p>
            <a:pPr marL="560070" indent="-514350"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Was lässt den Kitt bröckeln?</a:t>
            </a:r>
          </a:p>
          <a:p>
            <a:pPr marL="560070" indent="-514350"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Soziale Orte – Infrastruktur für das Miteinander sowie für Inklusion</a:t>
            </a:r>
          </a:p>
          <a:p>
            <a:pPr marL="560070" indent="-514350"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Das Soziale-Orte-Konzept SOK</a:t>
            </a:r>
          </a:p>
          <a:p>
            <a:pPr marL="560070" indent="-514350">
              <a:buClr>
                <a:srgbClr val="0C1736"/>
              </a:buClr>
              <a:buSzPct val="100000"/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BMBF-Projekt (2017-2020)</a:t>
            </a: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20</a:t>
            </a:fld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Ellipse 18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0966" y="1892145"/>
            <a:ext cx="10468778" cy="32513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de-DE" sz="2600" b="1" dirty="0" smtClean="0">
                <a:solidFill>
                  <a:srgbClr val="0C1736"/>
                </a:solidFill>
              </a:rPr>
              <a:t>Das Soziale-Orte-Konzept. </a:t>
            </a:r>
            <a:br>
              <a:rPr lang="de-DE" sz="2600" b="1" dirty="0" smtClean="0">
                <a:solidFill>
                  <a:srgbClr val="0C1736"/>
                </a:solidFill>
              </a:rPr>
            </a:br>
            <a:r>
              <a:rPr lang="de-DE" sz="2600" b="1" dirty="0" smtClean="0">
                <a:solidFill>
                  <a:srgbClr val="0C1736"/>
                </a:solidFill>
              </a:rPr>
              <a:t>Neue Infrastrukturen für gesellschaftlichen Zusammenhalt.</a:t>
            </a:r>
            <a:endParaRPr lang="de-DE" sz="2600" dirty="0" smtClean="0">
              <a:solidFill>
                <a:srgbClr val="0C1736"/>
              </a:solidFill>
            </a:endParaRPr>
          </a:p>
          <a:p>
            <a:pPr marL="45720" indent="0">
              <a:buNone/>
            </a:pPr>
            <a:r>
              <a:rPr lang="de-DE" sz="2400" dirty="0" smtClean="0">
                <a:solidFill>
                  <a:srgbClr val="0C1736"/>
                </a:solidFill>
              </a:rPr>
              <a:t>Projektpartner:</a:t>
            </a:r>
          </a:p>
          <a:p>
            <a:pPr marL="892175" indent="-176213">
              <a:buClr>
                <a:srgbClr val="0C1736"/>
              </a:buClr>
              <a:buSzPct val="100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C1736"/>
                </a:solidFill>
              </a:rPr>
              <a:t>Prof. Dr. Claudia Neu 			</a:t>
            </a:r>
          </a:p>
          <a:p>
            <a:pPr marL="892175" indent="-176213">
              <a:buClr>
                <a:srgbClr val="0C1736"/>
              </a:buClr>
              <a:buSzPct val="100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C1736"/>
                </a:solidFill>
              </a:rPr>
              <a:t>Prof. Dr. Berthold Vogel		</a:t>
            </a:r>
          </a:p>
          <a:p>
            <a:pPr marL="892175" indent="-176213">
              <a:buClr>
                <a:srgbClr val="0C1736"/>
              </a:buClr>
              <a:buSzPct val="100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C1736"/>
                </a:solidFill>
              </a:rPr>
              <a:t>Landkreise Waldeck-Frankenberg (Hessen) und Saalfeld-Rudolstadt (Thüringen)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143000" y="628268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6)BMBF-Projekt (2017/2020)</a:t>
            </a:r>
            <a:endParaRPr lang="de-DE" sz="3800" dirty="0">
              <a:solidFill>
                <a:srgbClr val="0C1736"/>
              </a:solidFill>
            </a:endParaRPr>
          </a:p>
        </p:txBody>
      </p:sp>
      <p:pic>
        <p:nvPicPr>
          <p:cNvPr id="16" name="Grafik 15" descr="Uni Logo farbig CMYK Print.jpg">
            <a:extLst>
              <a:ext uri="{FF2B5EF4-FFF2-40B4-BE49-F238E27FC236}">
                <a16:creationId xmlns:a16="http://schemas.microsoft.com/office/drawing/2014/main" xmlns="" id="{D3E5F11B-F314-4C0A-9A6E-FABA7A6CC0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6006" y="3312905"/>
            <a:ext cx="2049194" cy="3958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E6607724-D418-4A54-9A53-3736A005D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06" y="3818969"/>
            <a:ext cx="3580500" cy="390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Grafik 20" descr="BMBF_gefördert vom_deutsch.jpg">
            <a:extLst>
              <a:ext uri="{FF2B5EF4-FFF2-40B4-BE49-F238E27FC236}">
                <a16:creationId xmlns:a16="http://schemas.microsoft.com/office/drawing/2014/main" xmlns="" id="{ABD7A33E-A44B-4DA2-9683-831CB454A1E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5849"/>
          <a:stretch>
            <a:fillRect/>
          </a:stretch>
        </p:blipFill>
        <p:spPr>
          <a:xfrm>
            <a:off x="9837532" y="4711701"/>
            <a:ext cx="2056502" cy="1549552"/>
          </a:xfrm>
          <a:prstGeom prst="rect">
            <a:avLst/>
          </a:prstGeom>
        </p:spPr>
      </p:pic>
      <p:sp>
        <p:nvSpPr>
          <p:cNvPr id="22" name="Inhaltsplatzhalter 2"/>
          <p:cNvSpPr txBox="1">
            <a:spLocks/>
          </p:cNvSpPr>
          <p:nvPr/>
        </p:nvSpPr>
        <p:spPr>
          <a:xfrm>
            <a:off x="1108266" y="5130645"/>
            <a:ext cx="8683434" cy="116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Forschungsschwerpunkt: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Wahrnehmung und Produktion von gesellschaftlichem Zusammenhalt. Insbesondere unter dem Aspekt wachsender sozial-räumlicher Ungleichheit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C17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5631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1" y="1870111"/>
            <a:ext cx="4724399" cy="608682"/>
          </a:xfrm>
        </p:spPr>
        <p:txBody>
          <a:bodyPr>
            <a:normAutofit/>
          </a:bodyPr>
          <a:lstStyle/>
          <a:p>
            <a:pPr>
              <a:buClr>
                <a:srgbClr val="0C1736"/>
              </a:buClr>
              <a:buSzPct val="100000"/>
              <a:buNone/>
            </a:pPr>
            <a:r>
              <a:rPr lang="de-DE" sz="3000" dirty="0" err="1" smtClean="0">
                <a:solidFill>
                  <a:srgbClr val="0C1736"/>
                </a:solidFill>
              </a:rPr>
              <a:t>Diemelstadt</a:t>
            </a:r>
            <a:r>
              <a:rPr lang="de-DE" sz="3000" dirty="0" smtClean="0">
                <a:solidFill>
                  <a:srgbClr val="0C1736"/>
                </a:solidFill>
              </a:rPr>
              <a:t>:</a:t>
            </a:r>
            <a:endParaRPr lang="de-DE" sz="2600" dirty="0">
              <a:solidFill>
                <a:srgbClr val="0C1736"/>
              </a:solidFill>
            </a:endParaRPr>
          </a:p>
        </p:txBody>
      </p:sp>
      <p:grpSp>
        <p:nvGrpSpPr>
          <p:cNvPr id="2" name="Gruppieren 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lipse 12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21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6761CC41-9E8E-4414-9783-6277B6EFD968}"/>
              </a:ext>
            </a:extLst>
          </p:cNvPr>
          <p:cNvSpPr txBox="1"/>
          <p:nvPr/>
        </p:nvSpPr>
        <p:spPr>
          <a:xfrm>
            <a:off x="1235549" y="6012248"/>
            <a:ext cx="4469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Bürgermeister </a:t>
            </a:r>
            <a:r>
              <a:rPr lang="de-DE" sz="800" dirty="0" err="1" smtClean="0"/>
              <a:t>Diemelstadt</a:t>
            </a:r>
            <a:r>
              <a:rPr lang="de-DE" sz="800" dirty="0" smtClean="0"/>
              <a:t> Elmar Schröder</a:t>
            </a:r>
            <a:endParaRPr lang="de-DE" sz="800" dirty="0"/>
          </a:p>
        </p:txBody>
      </p:sp>
      <p:pic>
        <p:nvPicPr>
          <p:cNvPr id="19" name="Grafik 18" descr="Teilneh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9991" y="2401335"/>
            <a:ext cx="7370106" cy="360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43000" y="628268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6)BMBF-Projekt (2017/2020)</a:t>
            </a:r>
            <a:endParaRPr lang="de-DE" sz="38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1" y="1870111"/>
            <a:ext cx="9135736" cy="4189166"/>
          </a:xfrm>
        </p:spPr>
        <p:txBody>
          <a:bodyPr>
            <a:normAutofit fontScale="92500"/>
          </a:bodyPr>
          <a:lstStyle/>
          <a:p>
            <a:pPr>
              <a:buClr>
                <a:srgbClr val="0C1736"/>
              </a:buClr>
              <a:buSzPct val="100000"/>
              <a:buNone/>
            </a:pPr>
            <a:r>
              <a:rPr lang="de-DE" sz="3000" dirty="0" smtClean="0">
                <a:solidFill>
                  <a:srgbClr val="0C1736"/>
                </a:solidFill>
              </a:rPr>
              <a:t>Allen Erhebungsorten gemein ist: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Bewusste Auseinandersetzung mit dem demografischen Wandel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Akteure aus Verwaltung, Zivilgesellschaft, Kirche und, noch zögerlich, Privatwirtschaft sind vernetzt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Agieren meist nach </a:t>
            </a:r>
            <a:r>
              <a:rPr lang="de-DE" sz="2600" dirty="0" err="1" smtClean="0">
                <a:solidFill>
                  <a:srgbClr val="0C1736"/>
                </a:solidFill>
              </a:rPr>
              <a:t>Bottom</a:t>
            </a:r>
            <a:r>
              <a:rPr lang="de-DE" sz="2600" dirty="0" smtClean="0">
                <a:solidFill>
                  <a:srgbClr val="0C1736"/>
                </a:solidFill>
              </a:rPr>
              <a:t>-</a:t>
            </a:r>
            <a:r>
              <a:rPr lang="de-DE" sz="2600" dirty="0" err="1" smtClean="0">
                <a:solidFill>
                  <a:srgbClr val="0C1736"/>
                </a:solidFill>
              </a:rPr>
              <a:t>up</a:t>
            </a:r>
            <a:r>
              <a:rPr lang="de-DE" sz="2600" dirty="0" smtClean="0">
                <a:solidFill>
                  <a:srgbClr val="0C1736"/>
                </a:solidFill>
              </a:rPr>
              <a:t>-Prinzip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Prozesse aktivieren nach dem Vorsorge- statt nach Feuerwehrprinzip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Die Ortschaften haben ihr Thema gefunden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600" dirty="0" smtClean="0">
                <a:solidFill>
                  <a:srgbClr val="0C1736"/>
                </a:solidFill>
              </a:rPr>
              <a:t>Die Angebote sind offen und divers</a:t>
            </a:r>
          </a:p>
          <a:p>
            <a:pPr>
              <a:buClr>
                <a:srgbClr val="0C1736"/>
              </a:buClr>
              <a:buSzPct val="100000"/>
            </a:pPr>
            <a:endParaRPr lang="de-DE" sz="2600" dirty="0" smtClean="0">
              <a:solidFill>
                <a:srgbClr val="0C1736"/>
              </a:solidFill>
            </a:endParaRPr>
          </a:p>
          <a:p>
            <a:pPr>
              <a:buClr>
                <a:srgbClr val="0C1736"/>
              </a:buClr>
              <a:buSzPct val="100000"/>
              <a:buNone/>
            </a:pPr>
            <a:endParaRPr lang="de-DE" sz="2600" dirty="0">
              <a:solidFill>
                <a:srgbClr val="0C1736"/>
              </a:solidFill>
            </a:endParaRPr>
          </a:p>
        </p:txBody>
      </p:sp>
      <p:grpSp>
        <p:nvGrpSpPr>
          <p:cNvPr id="2" name="Gruppieren 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lipse 12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22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143000" y="628268"/>
            <a:ext cx="9875520" cy="1356360"/>
          </a:xfrm>
        </p:spPr>
        <p:txBody>
          <a:bodyPr>
            <a:normAutofit/>
          </a:bodyPr>
          <a:lstStyle/>
          <a:p>
            <a:r>
              <a:rPr lang="de-DE" sz="3800" dirty="0" smtClean="0">
                <a:solidFill>
                  <a:srgbClr val="0C1736"/>
                </a:solidFill>
              </a:rPr>
              <a:t>6)BMBF-Projekt (2017/2020)</a:t>
            </a:r>
            <a:endParaRPr lang="de-DE" sz="38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lipse 12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23</a:t>
            </a:fld>
            <a:endParaRPr lang="de-DE" dirty="0">
              <a:solidFill>
                <a:srgbClr val="0C1736"/>
              </a:solidFill>
            </a:endParaRPr>
          </a:p>
        </p:txBody>
      </p:sp>
      <p:pic>
        <p:nvPicPr>
          <p:cNvPr id="21" name="Grafik 20" descr="leather-pants-1717879__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186" y="1901255"/>
            <a:ext cx="3756062" cy="409314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173291" y="6047804"/>
            <a:ext cx="197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https://pixabay.com/de/photos</a:t>
            </a:r>
            <a:endParaRPr lang="de-DE" sz="800" dirty="0"/>
          </a:p>
        </p:txBody>
      </p:sp>
      <p:sp>
        <p:nvSpPr>
          <p:cNvPr id="19" name="Textfeld 18"/>
          <p:cNvSpPr txBox="1"/>
          <p:nvPr/>
        </p:nvSpPr>
        <p:spPr>
          <a:xfrm>
            <a:off x="5633109" y="2815028"/>
            <a:ext cx="477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C1736"/>
                </a:solidFill>
              </a:rPr>
              <a:t>Herzlichen Dank für Ihre Aufmerksamkeit!</a:t>
            </a:r>
            <a:endParaRPr lang="de-DE" sz="3600" dirty="0">
              <a:solidFill>
                <a:srgbClr val="0C1736"/>
              </a:solidFill>
            </a:endParaRPr>
          </a:p>
        </p:txBody>
      </p:sp>
      <p:pic>
        <p:nvPicPr>
          <p:cNvPr id="20" name="Grafik 19" descr="BMBF_gefördert vom_deutsch.jpg"/>
          <p:cNvPicPr>
            <a:picLocks noChangeAspect="1"/>
          </p:cNvPicPr>
          <p:nvPr/>
        </p:nvPicPr>
        <p:blipFill>
          <a:blip r:embed="rId5" cstate="print"/>
          <a:srcRect l="5849"/>
          <a:stretch>
            <a:fillRect/>
          </a:stretch>
        </p:blipFill>
        <p:spPr>
          <a:xfrm>
            <a:off x="5560976" y="4126688"/>
            <a:ext cx="2983322" cy="2247900"/>
          </a:xfrm>
          <a:prstGeom prst="rect">
            <a:avLst/>
          </a:prstGeom>
        </p:spPr>
      </p:pic>
      <p:pic>
        <p:nvPicPr>
          <p:cNvPr id="23" name="Grafik 22" descr="Uni Logo farbig CMYK Pr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0675" y="4872651"/>
            <a:ext cx="3429001" cy="66246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1726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9113" y="1844293"/>
            <a:ext cx="9022814" cy="4575558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90000"/>
            </a:pPr>
            <a:r>
              <a:rPr lang="de-DE" sz="1300" i="1" dirty="0" err="1" smtClean="0">
                <a:solidFill>
                  <a:srgbClr val="0C1736"/>
                </a:solidFill>
              </a:rPr>
              <a:t>Barlösius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E. (2018): </a:t>
            </a:r>
            <a:r>
              <a:rPr lang="de-DE" sz="1300" dirty="0" err="1" smtClean="0">
                <a:solidFill>
                  <a:srgbClr val="0C1736"/>
                </a:solidFill>
              </a:rPr>
              <a:t>Dörflichkeit</a:t>
            </a:r>
            <a:r>
              <a:rPr lang="de-DE" sz="1300" dirty="0" smtClean="0">
                <a:solidFill>
                  <a:srgbClr val="0C1736"/>
                </a:solidFill>
              </a:rPr>
              <a:t>? Theoretische und empirische Reflexionen über einen heterodoxen Begriff, in: </a:t>
            </a:r>
            <a:r>
              <a:rPr lang="de-DE" sz="1300" i="1" dirty="0" err="1" smtClean="0">
                <a:solidFill>
                  <a:srgbClr val="0C1736"/>
                </a:solidFill>
              </a:rPr>
              <a:t>Barlösius</a:t>
            </a:r>
            <a:r>
              <a:rPr lang="de-DE" sz="1300" i="1" dirty="0" smtClean="0">
                <a:solidFill>
                  <a:srgbClr val="0C1736"/>
                </a:solidFill>
              </a:rPr>
              <a:t>,</a:t>
            </a:r>
            <a:r>
              <a:rPr lang="de-DE" sz="1300" dirty="0" smtClean="0">
                <a:solidFill>
                  <a:srgbClr val="0C1736"/>
                </a:solidFill>
              </a:rPr>
              <a:t> E. / </a:t>
            </a:r>
            <a:r>
              <a:rPr lang="de-DE" sz="1300" i="1" dirty="0" smtClean="0">
                <a:solidFill>
                  <a:srgbClr val="0C1736"/>
                </a:solidFill>
              </a:rPr>
              <a:t>Neu,</a:t>
            </a:r>
            <a:r>
              <a:rPr lang="de-DE" sz="1300" dirty="0" smtClean="0">
                <a:solidFill>
                  <a:srgbClr val="0C1736"/>
                </a:solidFill>
              </a:rPr>
              <a:t> C. (Hrsg.) Zeitschrift für Agrargeschichte und Agrarsoziologie 66. </a:t>
            </a:r>
            <a:r>
              <a:rPr lang="de-DE" sz="1300" dirty="0" err="1" smtClean="0">
                <a:solidFill>
                  <a:srgbClr val="0C1736"/>
                </a:solidFill>
              </a:rPr>
              <a:t>Jg</a:t>
            </a:r>
            <a:r>
              <a:rPr lang="de-DE" sz="1300" dirty="0" smtClean="0">
                <a:solidFill>
                  <a:srgbClr val="0C1736"/>
                </a:solidFill>
              </a:rPr>
              <a:t> / Heft 2 / 2018 Themenschwerpunk </a:t>
            </a:r>
            <a:r>
              <a:rPr lang="de-DE" sz="1300" dirty="0" err="1" smtClean="0">
                <a:solidFill>
                  <a:srgbClr val="0C1736"/>
                </a:solidFill>
              </a:rPr>
              <a:t>Dörflichkeit</a:t>
            </a:r>
            <a:r>
              <a:rPr lang="de-DE" sz="1300" dirty="0" smtClean="0">
                <a:solidFill>
                  <a:srgbClr val="0C1736"/>
                </a:solidFill>
              </a:rPr>
              <a:t> und </a:t>
            </a:r>
            <a:r>
              <a:rPr lang="de-DE" sz="1300" dirty="0" err="1" smtClean="0">
                <a:solidFill>
                  <a:srgbClr val="0C1736"/>
                </a:solidFill>
              </a:rPr>
              <a:t>Ländlichkeit</a:t>
            </a:r>
            <a:r>
              <a:rPr lang="de-DE" sz="1300" dirty="0" smtClean="0">
                <a:solidFill>
                  <a:srgbClr val="0C1736"/>
                </a:solidFill>
              </a:rPr>
              <a:t>, Frankfurt am Main, S. 55 – 68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dirty="0" smtClean="0">
                <a:solidFill>
                  <a:srgbClr val="0C1736"/>
                </a:solidFill>
              </a:rPr>
              <a:t> </a:t>
            </a:r>
            <a:r>
              <a:rPr lang="de-DE" sz="1300" i="1" dirty="0" smtClean="0">
                <a:solidFill>
                  <a:srgbClr val="0C1736"/>
                </a:solidFill>
              </a:rPr>
              <a:t>Brauer, </a:t>
            </a:r>
            <a:r>
              <a:rPr lang="de-DE" sz="1300" dirty="0" smtClean="0">
                <a:solidFill>
                  <a:srgbClr val="0C1736"/>
                </a:solidFill>
              </a:rPr>
              <a:t>K. (2015): Bowling mit Wölfen - Rurale Gemeinden zwischen demographischem Untergang und                  (sozial-)kapitaler Zukunft, in: </a:t>
            </a:r>
            <a:r>
              <a:rPr lang="de-DE" sz="1300" i="1" dirty="0" smtClean="0">
                <a:solidFill>
                  <a:srgbClr val="0C1736"/>
                </a:solidFill>
              </a:rPr>
              <a:t>Fachinger, </a:t>
            </a:r>
            <a:r>
              <a:rPr lang="de-DE" sz="1300" dirty="0" smtClean="0">
                <a:solidFill>
                  <a:srgbClr val="0C1736"/>
                </a:solidFill>
              </a:rPr>
              <a:t>U. / </a:t>
            </a:r>
            <a:r>
              <a:rPr lang="de-DE" sz="1300" i="1" dirty="0" smtClean="0">
                <a:solidFill>
                  <a:srgbClr val="0C1736"/>
                </a:solidFill>
              </a:rPr>
              <a:t>Künemund, </a:t>
            </a:r>
            <a:r>
              <a:rPr lang="de-DE" sz="1300" dirty="0" smtClean="0">
                <a:solidFill>
                  <a:srgbClr val="0C1736"/>
                </a:solidFill>
              </a:rPr>
              <a:t>H. (Hrsg.): Gerontologie und ländlicher Raum, Springer VS, Wiesbaden, S. 45 - 74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Bruchmann,</a:t>
            </a:r>
            <a:r>
              <a:rPr lang="de-DE" sz="1300" dirty="0" smtClean="0">
                <a:solidFill>
                  <a:srgbClr val="0C1736"/>
                </a:solidFill>
              </a:rPr>
              <a:t> A. (2018): Lasst sie nachts ins Büro, in: DIE ZEIT, 23.5.2018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Hansen, </a:t>
            </a:r>
            <a:r>
              <a:rPr lang="de-DE" sz="1300" dirty="0" smtClean="0">
                <a:solidFill>
                  <a:srgbClr val="0C1736"/>
                </a:solidFill>
              </a:rPr>
              <a:t>D. (2018): Mittagsstunde. </a:t>
            </a:r>
            <a:r>
              <a:rPr lang="de-DE" sz="1300" dirty="0" err="1" smtClean="0">
                <a:solidFill>
                  <a:srgbClr val="0C1736"/>
                </a:solidFill>
              </a:rPr>
              <a:t>Penguin</a:t>
            </a:r>
            <a:r>
              <a:rPr lang="de-DE" sz="1300" dirty="0" smtClean="0">
                <a:solidFill>
                  <a:srgbClr val="0C1736"/>
                </a:solidFill>
              </a:rPr>
              <a:t> Verlag in der Verlagsgruppe Random House GmbH, München, 5. Auflage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Kersten,</a:t>
            </a:r>
            <a:r>
              <a:rPr lang="de-DE" sz="1300" dirty="0" smtClean="0">
                <a:solidFill>
                  <a:srgbClr val="0C1736"/>
                </a:solidFill>
              </a:rPr>
              <a:t> J. / </a:t>
            </a:r>
            <a:r>
              <a:rPr lang="de-DE" sz="1300" i="1" dirty="0" smtClean="0">
                <a:solidFill>
                  <a:srgbClr val="0C1736"/>
                </a:solidFill>
              </a:rPr>
              <a:t>Neu, </a:t>
            </a:r>
            <a:r>
              <a:rPr lang="de-DE" sz="1300" dirty="0" smtClean="0">
                <a:solidFill>
                  <a:srgbClr val="0C1736"/>
                </a:solidFill>
              </a:rPr>
              <a:t>C. / </a:t>
            </a:r>
            <a:r>
              <a:rPr lang="de-DE" sz="1300" i="1" dirty="0" smtClean="0">
                <a:solidFill>
                  <a:srgbClr val="0C1736"/>
                </a:solidFill>
              </a:rPr>
              <a:t>Vogel,</a:t>
            </a:r>
            <a:r>
              <a:rPr lang="de-DE" sz="1300" dirty="0" smtClean="0">
                <a:solidFill>
                  <a:srgbClr val="0C1736"/>
                </a:solidFill>
              </a:rPr>
              <a:t> B. (2015):  Wettbewerb der Ideen in den Regionen, WISO Diskurs, Friedrich Ebert Stiftung (Hrsg.), Bonn 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Kersten,</a:t>
            </a:r>
            <a:r>
              <a:rPr lang="de-DE" sz="1300" dirty="0" smtClean="0">
                <a:solidFill>
                  <a:srgbClr val="0C1736"/>
                </a:solidFill>
              </a:rPr>
              <a:t> J. / </a:t>
            </a:r>
            <a:r>
              <a:rPr lang="de-DE" sz="1300" i="1" dirty="0" smtClean="0">
                <a:solidFill>
                  <a:srgbClr val="0C1736"/>
                </a:solidFill>
              </a:rPr>
              <a:t>Neu, </a:t>
            </a:r>
            <a:r>
              <a:rPr lang="de-DE" sz="1300" dirty="0" smtClean="0">
                <a:solidFill>
                  <a:srgbClr val="0C1736"/>
                </a:solidFill>
              </a:rPr>
              <a:t>C. / </a:t>
            </a:r>
            <a:r>
              <a:rPr lang="de-DE" sz="1300" i="1" dirty="0" smtClean="0">
                <a:solidFill>
                  <a:srgbClr val="0C1736"/>
                </a:solidFill>
              </a:rPr>
              <a:t>Vogel,</a:t>
            </a:r>
            <a:r>
              <a:rPr lang="de-DE" sz="1300" dirty="0" smtClean="0">
                <a:solidFill>
                  <a:srgbClr val="0C1736"/>
                </a:solidFill>
              </a:rPr>
              <a:t> B. (2017): Das Soziale-Orte-Konzept – Ein Beitrag zur Politik des sozialen Zusammenhalts, in: </a:t>
            </a:r>
            <a:r>
              <a:rPr lang="de-DE" sz="1300" i="1" dirty="0" err="1" smtClean="0">
                <a:solidFill>
                  <a:srgbClr val="0C1736"/>
                </a:solidFill>
              </a:rPr>
              <a:t>Schink</a:t>
            </a:r>
            <a:r>
              <a:rPr lang="de-DE" sz="1300" dirty="0" smtClean="0">
                <a:solidFill>
                  <a:srgbClr val="0C1736"/>
                </a:solidFill>
              </a:rPr>
              <a:t>, A. (Hrsg.), UPR Zeitschrift für Wissenschaft und Praxis 2/2017, Heidelberg, Alfeld, Leine, München, S. 50 - 56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Kühne, </a:t>
            </a:r>
            <a:r>
              <a:rPr lang="de-DE" sz="1300" dirty="0" smtClean="0">
                <a:solidFill>
                  <a:srgbClr val="0C1736"/>
                </a:solidFill>
              </a:rPr>
              <a:t>F. (2012): Keine E-Mail für dich – Warum wir trotz </a:t>
            </a:r>
            <a:r>
              <a:rPr lang="de-DE" sz="1300" dirty="0" err="1" smtClean="0">
                <a:solidFill>
                  <a:srgbClr val="0C1736"/>
                </a:solidFill>
              </a:rPr>
              <a:t>Facebook</a:t>
            </a:r>
            <a:r>
              <a:rPr lang="de-DE" sz="1300" dirty="0" smtClean="0">
                <a:solidFill>
                  <a:srgbClr val="0C1736"/>
                </a:solidFill>
              </a:rPr>
              <a:t> &amp; Co. vereinsamen, Tag &amp; Nacht Verlag, Köln 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Macdonald, </a:t>
            </a:r>
            <a:r>
              <a:rPr lang="de-DE" sz="1300" dirty="0" err="1" smtClean="0">
                <a:solidFill>
                  <a:srgbClr val="0C1736"/>
                </a:solidFill>
              </a:rPr>
              <a:t>Sh</a:t>
            </a:r>
            <a:r>
              <a:rPr lang="de-DE" sz="1300" i="1" dirty="0" smtClean="0">
                <a:solidFill>
                  <a:srgbClr val="0C1736"/>
                </a:solidFill>
              </a:rPr>
              <a:t>. </a:t>
            </a:r>
            <a:r>
              <a:rPr lang="de-DE" sz="1300" dirty="0" smtClean="0">
                <a:solidFill>
                  <a:srgbClr val="0C1736"/>
                </a:solidFill>
              </a:rPr>
              <a:t>(2012): Du schon wieder, in: Institut für Auslandsbeziehungen (Hrsg.), Kulturaustausch Ausgabe 11/2012, Stuttgart, S. 24 – 25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Müller-Hilmer, </a:t>
            </a:r>
            <a:r>
              <a:rPr lang="de-DE" sz="1300" dirty="0" smtClean="0">
                <a:solidFill>
                  <a:srgbClr val="0C1736"/>
                </a:solidFill>
              </a:rPr>
              <a:t>R. / </a:t>
            </a:r>
            <a:r>
              <a:rPr lang="de-DE" sz="1300" i="1" dirty="0" err="1" smtClean="0">
                <a:solidFill>
                  <a:srgbClr val="0C1736"/>
                </a:solidFill>
              </a:rPr>
              <a:t>Gagné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J. (2018): Was verbindet, was trennt die Deutschen? Hans-</a:t>
            </a:r>
            <a:r>
              <a:rPr lang="de-DE" sz="1300" dirty="0" err="1" smtClean="0">
                <a:solidFill>
                  <a:srgbClr val="0C1736"/>
                </a:solidFill>
              </a:rPr>
              <a:t>Böckler</a:t>
            </a:r>
            <a:r>
              <a:rPr lang="de-DE" sz="1300" dirty="0" smtClean="0">
                <a:solidFill>
                  <a:srgbClr val="0C1736"/>
                </a:solidFill>
              </a:rPr>
              <a:t>-Stiftung (Hrsg.), Düsseldorf https://www.boeckler.de/pdf/p_fofoe_report_002_2018.pdf [19.11.2018]</a:t>
            </a:r>
          </a:p>
        </p:txBody>
      </p:sp>
      <p:grpSp>
        <p:nvGrpSpPr>
          <p:cNvPr id="2" name="Gruppieren 13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5" name="Gerade Verbindung 1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Ellipse 17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24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143000" y="628268"/>
            <a:ext cx="9875520" cy="135636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Literatur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1798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8636" y="1844293"/>
            <a:ext cx="9077899" cy="4251708"/>
          </a:xfrm>
        </p:spPr>
        <p:txBody>
          <a:bodyPr>
            <a:noAutofit/>
          </a:bodyPr>
          <a:lstStyle/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Nikolic,</a:t>
            </a:r>
            <a:r>
              <a:rPr lang="de-DE" sz="1300" dirty="0" smtClean="0">
                <a:solidFill>
                  <a:srgbClr val="0C1736"/>
                </a:solidFill>
              </a:rPr>
              <a:t> </a:t>
            </a:r>
            <a:r>
              <a:rPr lang="de-DE" sz="1300" dirty="0" err="1" smtClean="0">
                <a:solidFill>
                  <a:srgbClr val="0C1736"/>
                </a:solidFill>
              </a:rPr>
              <a:t>Lj</a:t>
            </a:r>
            <a:r>
              <a:rPr lang="de-DE" sz="1300" dirty="0" smtClean="0">
                <a:solidFill>
                  <a:srgbClr val="0C1736"/>
                </a:solidFill>
              </a:rPr>
              <a:t>. (2019):</a:t>
            </a:r>
            <a:r>
              <a:rPr lang="de-DE" sz="1300" b="1" dirty="0" smtClean="0">
                <a:solidFill>
                  <a:srgbClr val="0C1736"/>
                </a:solidFill>
              </a:rPr>
              <a:t> </a:t>
            </a:r>
            <a:r>
              <a:rPr lang="de-DE" sz="1300" dirty="0" smtClean="0">
                <a:solidFill>
                  <a:srgbClr val="0C1736"/>
                </a:solidFill>
              </a:rPr>
              <a:t>Du schon wieder! Das Soziale-Orte-Konzept für mehr soziale Redundanz und gesellschaftlichen Zusammenhalt. In: Sozialer Fortschritt. Ausgabe </a:t>
            </a:r>
            <a:r>
              <a:rPr lang="de-DE" sz="1300" dirty="0" err="1" smtClean="0">
                <a:solidFill>
                  <a:srgbClr val="0C1736"/>
                </a:solidFill>
              </a:rPr>
              <a:t>xx</a:t>
            </a:r>
            <a:r>
              <a:rPr lang="de-DE" sz="1300" dirty="0" smtClean="0">
                <a:solidFill>
                  <a:srgbClr val="0C1736"/>
                </a:solidFill>
              </a:rPr>
              <a:t>. Gesellschaft für Sozialen Fortschritt e.V. (Hrsg.), Jahrgang 68/2019/Heft </a:t>
            </a:r>
            <a:r>
              <a:rPr lang="de-DE" sz="1300" dirty="0" err="1" smtClean="0">
                <a:solidFill>
                  <a:srgbClr val="0C1736"/>
                </a:solidFill>
              </a:rPr>
              <a:t>xx</a:t>
            </a:r>
            <a:r>
              <a:rPr lang="de-DE" sz="1300" dirty="0" smtClean="0">
                <a:solidFill>
                  <a:srgbClr val="0C1736"/>
                </a:solidFill>
              </a:rPr>
              <a:t>, Berlin. </a:t>
            </a:r>
            <a:r>
              <a:rPr lang="de-DE" sz="1300" dirty="0" err="1" smtClean="0">
                <a:solidFill>
                  <a:srgbClr val="0C1736"/>
                </a:solidFill>
              </a:rPr>
              <a:t>i.E.</a:t>
            </a:r>
            <a:r>
              <a:rPr lang="de-DE" sz="1300" dirty="0" smtClean="0">
                <a:solidFill>
                  <a:srgbClr val="0C1736"/>
                </a:solidFill>
              </a:rPr>
              <a:t>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Petermann, </a:t>
            </a:r>
            <a:r>
              <a:rPr lang="de-DE" sz="1300" dirty="0" smtClean="0">
                <a:solidFill>
                  <a:srgbClr val="0C1736"/>
                </a:solidFill>
              </a:rPr>
              <a:t>S. (2001): Soziale Vernetzung städtischer und ländlicher Bevölkerungen am Beispiel der Stadt Halle. Martin-Luther-Universität Halle-Wittenberg https://www2.soziologie.uni-halle.de/publikationen/pdf/0102.pdf [04.09.2018]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Petermann, </a:t>
            </a:r>
            <a:r>
              <a:rPr lang="de-DE" sz="1300" dirty="0" smtClean="0">
                <a:solidFill>
                  <a:srgbClr val="0C1736"/>
                </a:solidFill>
              </a:rPr>
              <a:t>S. (2017): Persönliche Netzwerkressourcen als selektive soziale Anreize gemeinnützigen Engagements, in: Forschungsjournal Soziale Bewegung 30. JG. 4 ǀ 2017 http://forschungsjournal.de/sites/default/files/fjsbplus/fjsb-plus_2017-4_petermann.pdf  [11.10.2018]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err="1" smtClean="0">
                <a:solidFill>
                  <a:srgbClr val="0C1736"/>
                </a:solidFill>
              </a:rPr>
              <a:t>Thimel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E. / </a:t>
            </a:r>
            <a:r>
              <a:rPr lang="de-DE" sz="1300" i="1" dirty="0" smtClean="0">
                <a:solidFill>
                  <a:srgbClr val="0C1736"/>
                </a:solidFill>
              </a:rPr>
              <a:t>Michaelis, </a:t>
            </a:r>
            <a:r>
              <a:rPr lang="de-DE" sz="1300" dirty="0" smtClean="0">
                <a:solidFill>
                  <a:srgbClr val="0C1736"/>
                </a:solidFill>
              </a:rPr>
              <a:t>K. (2015): 111 Gründe, aufs Land zu ziehen – Eine Liebeserklärung an das gute  Leben. Schwarzkopf &amp; Schwarzkopf Verlag GmbH, Berlin </a:t>
            </a:r>
          </a:p>
          <a:p>
            <a:pPr>
              <a:buClr>
                <a:srgbClr val="0C1736"/>
              </a:buClr>
              <a:buSzPct val="90000"/>
            </a:pPr>
            <a:r>
              <a:rPr lang="de-DE" sz="1300" i="1" dirty="0" smtClean="0">
                <a:solidFill>
                  <a:srgbClr val="0C1736"/>
                </a:solidFill>
              </a:rPr>
              <a:t>Vogelsang,</a:t>
            </a:r>
            <a:r>
              <a:rPr lang="de-DE" sz="1300" dirty="0" smtClean="0">
                <a:solidFill>
                  <a:srgbClr val="0C1736"/>
                </a:solidFill>
              </a:rPr>
              <a:t> L. (2017): Heimaterde – Eine Weltreise durch Deutschland. Aufbau Verlag GmbH &amp; Co. KG, Berlin </a:t>
            </a:r>
          </a:p>
          <a:p>
            <a:pPr>
              <a:spcBef>
                <a:spcPts val="1200"/>
              </a:spcBef>
              <a:buClr>
                <a:srgbClr val="0C1736"/>
              </a:buClr>
              <a:buSzPct val="90000"/>
            </a:pPr>
            <a:r>
              <a:rPr lang="de-DE" sz="1300" i="1" dirty="0" err="1" smtClean="0">
                <a:solidFill>
                  <a:srgbClr val="0C1736"/>
                </a:solidFill>
              </a:rPr>
              <a:t>Wiebicke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J. (2016): Zu Fuß durch ein nervöses Land. Verlag Kiepenheuer &amp; Witsch, Köln, 3. Auflage</a:t>
            </a:r>
            <a:endParaRPr lang="de-DE" sz="1300" i="1" dirty="0" smtClean="0">
              <a:solidFill>
                <a:srgbClr val="0C1736"/>
              </a:solidFill>
            </a:endParaRPr>
          </a:p>
          <a:p>
            <a:pPr>
              <a:spcBef>
                <a:spcPts val="1200"/>
              </a:spcBef>
              <a:buClr>
                <a:srgbClr val="0C1736"/>
              </a:buClr>
              <a:buSzPct val="90000"/>
            </a:pPr>
            <a:r>
              <a:rPr lang="de-DE" sz="1300" i="1" dirty="0" err="1" smtClean="0">
                <a:solidFill>
                  <a:srgbClr val="0C1736"/>
                </a:solidFill>
              </a:rPr>
              <a:t>Wiebicke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J. (2017): Zehn Regeln für Demokratie-Retter. </a:t>
            </a:r>
            <a:r>
              <a:rPr lang="de-DE" sz="1300" dirty="0" err="1" smtClean="0">
                <a:solidFill>
                  <a:srgbClr val="0C1736"/>
                </a:solidFill>
              </a:rPr>
              <a:t>eBook</a:t>
            </a:r>
            <a:r>
              <a:rPr lang="de-DE" sz="1300" dirty="0" smtClean="0">
                <a:solidFill>
                  <a:srgbClr val="0C1736"/>
                </a:solidFill>
              </a:rPr>
              <a:t>,  Verlag Kiepenheuer &amp; Witsch, Köln</a:t>
            </a:r>
          </a:p>
          <a:p>
            <a:pPr>
              <a:spcBef>
                <a:spcPts val="1200"/>
              </a:spcBef>
              <a:buClr>
                <a:srgbClr val="0C1736"/>
              </a:buClr>
              <a:buSzPct val="90000"/>
            </a:pPr>
            <a:r>
              <a:rPr lang="de-DE" sz="1300" i="1" dirty="0" err="1" smtClean="0">
                <a:solidFill>
                  <a:srgbClr val="0C1736"/>
                </a:solidFill>
              </a:rPr>
              <a:t>Zippert</a:t>
            </a:r>
            <a:r>
              <a:rPr lang="de-DE" sz="1300" i="1" dirty="0" smtClean="0">
                <a:solidFill>
                  <a:srgbClr val="0C1736"/>
                </a:solidFill>
              </a:rPr>
              <a:t>, </a:t>
            </a:r>
            <a:r>
              <a:rPr lang="de-DE" sz="1300" dirty="0" smtClean="0">
                <a:solidFill>
                  <a:srgbClr val="0C1736"/>
                </a:solidFill>
              </a:rPr>
              <a:t>T. (2016): Sozialraumanalyse zu Lebens-/Wohnsituationen und Unterstützungsbedürfnissen älterer Menschen in der Gemeinde </a:t>
            </a:r>
            <a:r>
              <a:rPr lang="de-DE" sz="1300" dirty="0" err="1" smtClean="0">
                <a:solidFill>
                  <a:srgbClr val="0C1736"/>
                </a:solidFill>
              </a:rPr>
              <a:t>Diemelsee</a:t>
            </a:r>
            <a:r>
              <a:rPr lang="de-DE" sz="1300" dirty="0" smtClean="0">
                <a:solidFill>
                  <a:srgbClr val="0C1736"/>
                </a:solidFill>
              </a:rPr>
              <a:t> (Waldeck-Frankenberg) im Auftrag des Waldeckischen Diakonissenhauses Sophienheim in Bad </a:t>
            </a:r>
            <a:r>
              <a:rPr lang="de-DE" sz="1300" dirty="0" err="1" smtClean="0">
                <a:solidFill>
                  <a:srgbClr val="0C1736"/>
                </a:solidFill>
              </a:rPr>
              <a:t>Arolsen</a:t>
            </a:r>
            <a:r>
              <a:rPr lang="de-DE" sz="1300" dirty="0" smtClean="0">
                <a:solidFill>
                  <a:srgbClr val="0C1736"/>
                </a:solidFill>
              </a:rPr>
              <a:t>, Bielefeld - unveröffentlicht</a:t>
            </a:r>
            <a:endParaRPr lang="de-DE" sz="1300" dirty="0">
              <a:solidFill>
                <a:srgbClr val="0C1736"/>
              </a:solidFill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15" name="Gerade Verbindung 1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Ellipse 17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25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143000" y="628268"/>
            <a:ext cx="9875520" cy="135636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C1736"/>
                </a:solidFill>
              </a:rPr>
              <a:t>Literatur</a:t>
            </a:r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17986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  <p:grpSp>
        <p:nvGrpSpPr>
          <p:cNvPr id="3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3</a:t>
            </a:fld>
            <a:endParaRPr lang="de-DE" dirty="0">
              <a:solidFill>
                <a:srgbClr val="0C1736"/>
              </a:solidFill>
            </a:endParaRPr>
          </a:p>
        </p:txBody>
      </p:sp>
      <p:pic>
        <p:nvPicPr>
          <p:cNvPr id="15" name="Grafik 14" descr="leather-pants-1717879__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186" y="1901255"/>
            <a:ext cx="3756062" cy="409314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173291" y="6047804"/>
            <a:ext cx="197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https://pixabay.com/de/photos</a:t>
            </a:r>
            <a:endParaRPr lang="de-DE" sz="800" dirty="0"/>
          </a:p>
        </p:txBody>
      </p:sp>
      <p:sp>
        <p:nvSpPr>
          <p:cNvPr id="13" name="Textfeld 12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4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349516" y="5977351"/>
            <a:ext cx="5180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https://www2.soziologie.uni-halle.de/publikationen/pdf/0102.pdf</a:t>
            </a:r>
            <a:endParaRPr lang="de-DE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9227" t="26907" r="4394" b="19044"/>
          <a:stretch>
            <a:fillRect/>
          </a:stretch>
        </p:blipFill>
        <p:spPr bwMode="auto">
          <a:xfrm>
            <a:off x="1322024" y="2644048"/>
            <a:ext cx="6290632" cy="33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143001" y="1837060"/>
            <a:ext cx="8750145" cy="17213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2400" dirty="0" smtClean="0">
                <a:solidFill>
                  <a:srgbClr val="0C1736"/>
                </a:solidFill>
                <a:latin typeface="Calibri" pitchFamily="34" charset="0"/>
              </a:rPr>
              <a:t>Netzwerkdichte in Prozent nach Wohnort am Beispiel der Stadt Halle</a:t>
            </a:r>
          </a:p>
          <a:p>
            <a:pPr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2000" dirty="0" smtClean="0">
                <a:solidFill>
                  <a:srgbClr val="0C1736"/>
                </a:solidFill>
                <a:latin typeface="Calibri" pitchFamily="34" charset="0"/>
              </a:rPr>
              <a:t>(Petermann 2001)</a:t>
            </a:r>
            <a:endParaRPr lang="de-DE" sz="2000" dirty="0">
              <a:solidFill>
                <a:srgbClr val="0C1736"/>
              </a:solidFill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5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07166" y="6098537"/>
            <a:ext cx="548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Bildquelle alle Icons außer Feuerwehr: https://icon-icons.com/de/symbol; Feuerwehr-Icon: https://pixabay.com/de/photos</a:t>
            </a:r>
          </a:p>
          <a:p>
            <a:pPr algn="r"/>
            <a:r>
              <a:rPr lang="de-DE" sz="800" dirty="0" smtClean="0"/>
              <a:t> </a:t>
            </a:r>
            <a:endParaRPr lang="de-DE" sz="800" dirty="0"/>
          </a:p>
        </p:txBody>
      </p:sp>
      <p:pic>
        <p:nvPicPr>
          <p:cNvPr id="18" name="Grafik 17" descr="mail_22591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1709" y="2705566"/>
            <a:ext cx="818768" cy="818768"/>
          </a:xfrm>
          <a:prstGeom prst="rect">
            <a:avLst/>
          </a:prstGeom>
        </p:spPr>
      </p:pic>
      <p:pic>
        <p:nvPicPr>
          <p:cNvPr id="22" name="Grafik 21" descr="ping-pong_icon-icons_com_60786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048" y="3829281"/>
            <a:ext cx="1017618" cy="1017618"/>
          </a:xfrm>
          <a:prstGeom prst="rect">
            <a:avLst/>
          </a:prstGeom>
        </p:spPr>
      </p:pic>
      <p:grpSp>
        <p:nvGrpSpPr>
          <p:cNvPr id="3" name="Gruppieren 37"/>
          <p:cNvGrpSpPr/>
          <p:nvPr/>
        </p:nvGrpSpPr>
        <p:grpSpPr>
          <a:xfrm>
            <a:off x="4648276" y="2236430"/>
            <a:ext cx="1653372" cy="4181820"/>
            <a:chOff x="4648276" y="1828801"/>
            <a:chExt cx="1653372" cy="4181820"/>
          </a:xfrm>
        </p:grpSpPr>
        <p:pic>
          <p:nvPicPr>
            <p:cNvPr id="15" name="Grafik 14" descr="1488492633-people03_81716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r="40636"/>
            <a:stretch>
              <a:fillRect/>
            </a:stretch>
          </p:blipFill>
          <p:spPr>
            <a:xfrm>
              <a:off x="4648276" y="1828801"/>
              <a:ext cx="1653372" cy="4181820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155893" y="3040654"/>
              <a:ext cx="6389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Max</a:t>
              </a:r>
              <a:endParaRPr lang="de-DE" sz="1600" dirty="0"/>
            </a:p>
          </p:txBody>
        </p:sp>
      </p:grpSp>
      <p:grpSp>
        <p:nvGrpSpPr>
          <p:cNvPr id="6" name="Gruppieren 36"/>
          <p:cNvGrpSpPr/>
          <p:nvPr/>
        </p:nvGrpSpPr>
        <p:grpSpPr>
          <a:xfrm>
            <a:off x="6268597" y="2245612"/>
            <a:ext cx="1162997" cy="4181820"/>
            <a:chOff x="6268597" y="1826966"/>
            <a:chExt cx="1162997" cy="4181820"/>
          </a:xfrm>
        </p:grpSpPr>
        <p:pic>
          <p:nvPicPr>
            <p:cNvPr id="36" name="Grafik 35" descr="1488492633-people03_81716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58243"/>
            <a:stretch>
              <a:fillRect/>
            </a:stretch>
          </p:blipFill>
          <p:spPr>
            <a:xfrm>
              <a:off x="6268597" y="1826966"/>
              <a:ext cx="1162997" cy="418182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6321857" y="2686272"/>
              <a:ext cx="684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Beate</a:t>
              </a:r>
              <a:endParaRPr lang="de-DE" sz="1600" dirty="0"/>
            </a:p>
          </p:txBody>
        </p:sp>
      </p:grpSp>
      <p:pic>
        <p:nvPicPr>
          <p:cNvPr id="26" name="Grafik 25" descr="shop_99439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4623" y="4946574"/>
            <a:ext cx="1034668" cy="1034668"/>
          </a:xfrm>
          <a:prstGeom prst="rect">
            <a:avLst/>
          </a:prstGeom>
        </p:spPr>
      </p:pic>
      <p:pic>
        <p:nvPicPr>
          <p:cNvPr id="28" name="Grafik 27" descr="chalkboard_icon-icons_com_54408.pn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4689" y="3997978"/>
            <a:ext cx="1233582" cy="1146845"/>
          </a:xfrm>
          <a:prstGeom prst="rect">
            <a:avLst/>
          </a:prstGeom>
        </p:spPr>
      </p:pic>
      <p:pic>
        <p:nvPicPr>
          <p:cNvPr id="31" name="Grafik 30" descr="fire-1296467__340.png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9133" y="2572991"/>
            <a:ext cx="955427" cy="899848"/>
          </a:xfrm>
          <a:prstGeom prst="rect">
            <a:avLst/>
          </a:prstGeom>
        </p:spPr>
      </p:pic>
      <p:pic>
        <p:nvPicPr>
          <p:cNvPr id="33" name="Grafik 32" descr="sing_38895.png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8424" y="3437267"/>
            <a:ext cx="1251026" cy="1251026"/>
          </a:xfrm>
          <a:prstGeom prst="rect">
            <a:avLst/>
          </a:prstGeom>
        </p:spPr>
      </p:pic>
      <p:pic>
        <p:nvPicPr>
          <p:cNvPr id="32" name="Grafik 31" descr="ping-pong_icon-icons_com_60786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8105" y="2725760"/>
            <a:ext cx="1017618" cy="1017618"/>
          </a:xfrm>
          <a:prstGeom prst="rect">
            <a:avLst/>
          </a:prstGeom>
        </p:spPr>
      </p:pic>
      <p:pic>
        <p:nvPicPr>
          <p:cNvPr id="34" name="Grafik 33" descr="chalkboard_icon-icons_com_54408.png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4212" y="4073260"/>
            <a:ext cx="1233582" cy="1146845"/>
          </a:xfrm>
          <a:prstGeom prst="rect">
            <a:avLst/>
          </a:prstGeom>
        </p:spPr>
      </p:pic>
      <p:pic>
        <p:nvPicPr>
          <p:cNvPr id="35" name="Grafik 34" descr="shop_99439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3406" y="3776948"/>
            <a:ext cx="1034668" cy="1034668"/>
          </a:xfrm>
          <a:prstGeom prst="rect">
            <a:avLst/>
          </a:prstGeom>
        </p:spPr>
      </p:pic>
      <p:sp>
        <p:nvSpPr>
          <p:cNvPr id="39" name="Inhaltsplatzhalter 2"/>
          <p:cNvSpPr>
            <a:spLocks noGrp="1"/>
          </p:cNvSpPr>
          <p:nvPr>
            <p:ph idx="1"/>
          </p:nvPr>
        </p:nvSpPr>
        <p:spPr>
          <a:xfrm>
            <a:off x="1143001" y="1837060"/>
            <a:ext cx="7086599" cy="4874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3200" dirty="0" smtClean="0">
                <a:solidFill>
                  <a:srgbClr val="0C1736"/>
                </a:solidFill>
                <a:latin typeface="Calibri" pitchFamily="34" charset="0"/>
              </a:rPr>
              <a:t>Soziale Redundanz, was ist das?</a:t>
            </a:r>
          </a:p>
        </p:txBody>
      </p:sp>
      <p:sp>
        <p:nvSpPr>
          <p:cNvPr id="30" name="Textfeld 29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IMG_9293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250"/>
          <a:stretch>
            <a:fillRect/>
          </a:stretch>
        </p:blipFill>
        <p:spPr>
          <a:xfrm>
            <a:off x="1799613" y="2859934"/>
            <a:ext cx="315901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Grafik 36" descr="6_Docklands_IMG_0033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7922" t="12970" r="-1330" b="1333"/>
          <a:stretch>
            <a:fillRect/>
          </a:stretch>
        </p:blipFill>
        <p:spPr>
          <a:xfrm>
            <a:off x="6546695" y="2643959"/>
            <a:ext cx="3268503" cy="294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6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143001" y="1837060"/>
            <a:ext cx="8750145" cy="1721386"/>
          </a:xfrm>
        </p:spPr>
        <p:txBody>
          <a:bodyPr>
            <a:noAutofit/>
          </a:bodyPr>
          <a:lstStyle/>
          <a:p>
            <a:pPr marL="85725" indent="-39688"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2400" dirty="0" smtClean="0">
                <a:solidFill>
                  <a:srgbClr val="0C1736"/>
                </a:solidFill>
                <a:latin typeface="Calibri" pitchFamily="34" charset="0"/>
              </a:rPr>
              <a:t>Netzwerkdichte versus Zusammensetzung der sozialen Netzwerke in Stadt und Land </a:t>
            </a:r>
            <a:r>
              <a:rPr lang="de-DE" sz="2000" dirty="0" smtClean="0">
                <a:solidFill>
                  <a:srgbClr val="0C1736"/>
                </a:solidFill>
                <a:latin typeface="Calibri" pitchFamily="34" charset="0"/>
              </a:rPr>
              <a:t>(Petermann 2001)</a:t>
            </a:r>
            <a:endParaRPr lang="de-DE" sz="2000" dirty="0">
              <a:solidFill>
                <a:srgbClr val="0C1736"/>
              </a:solidFill>
              <a:latin typeface="Calibri" pitchFamily="34" charset="0"/>
            </a:endParaRPr>
          </a:p>
        </p:txBody>
      </p:sp>
      <p:grpSp>
        <p:nvGrpSpPr>
          <p:cNvPr id="3" name="Gruppieren 24"/>
          <p:cNvGrpSpPr/>
          <p:nvPr/>
        </p:nvGrpSpPr>
        <p:grpSpPr>
          <a:xfrm>
            <a:off x="1750955" y="2830749"/>
            <a:ext cx="3025344" cy="2841414"/>
            <a:chOff x="4395234" y="2236430"/>
            <a:chExt cx="4141768" cy="4181820"/>
          </a:xfrm>
        </p:grpSpPr>
        <p:grpSp>
          <p:nvGrpSpPr>
            <p:cNvPr id="6" name="Gruppieren 13"/>
            <p:cNvGrpSpPr/>
            <p:nvPr/>
          </p:nvGrpSpPr>
          <p:grpSpPr>
            <a:xfrm>
              <a:off x="4395234" y="2236430"/>
              <a:ext cx="1653374" cy="4181820"/>
              <a:chOff x="4395234" y="1828801"/>
              <a:chExt cx="1653374" cy="4181820"/>
            </a:xfrm>
          </p:grpSpPr>
          <p:pic>
            <p:nvPicPr>
              <p:cNvPr id="15" name="Grafik 14" descr="1488492633-people03_81716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r="40636"/>
              <a:stretch>
                <a:fillRect/>
              </a:stretch>
            </p:blipFill>
            <p:spPr>
              <a:xfrm>
                <a:off x="4395234" y="1828801"/>
                <a:ext cx="1653374" cy="4181820"/>
              </a:xfrm>
              <a:prstGeom prst="rect">
                <a:avLst/>
              </a:prstGeom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4916183" y="3040654"/>
                <a:ext cx="638984" cy="40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Max</a:t>
                </a:r>
                <a:endParaRPr lang="de-DE" sz="1200" dirty="0"/>
              </a:p>
            </p:txBody>
          </p:sp>
        </p:grpSp>
        <p:grpSp>
          <p:nvGrpSpPr>
            <p:cNvPr id="7" name="Gruppieren 18"/>
            <p:cNvGrpSpPr/>
            <p:nvPr/>
          </p:nvGrpSpPr>
          <p:grpSpPr>
            <a:xfrm>
              <a:off x="7373988" y="2245612"/>
              <a:ext cx="1163014" cy="3684494"/>
              <a:chOff x="7373988" y="1826966"/>
              <a:chExt cx="1163014" cy="3684494"/>
            </a:xfrm>
          </p:grpSpPr>
          <p:pic>
            <p:nvPicPr>
              <p:cNvPr id="22" name="Grafik 21" descr="1488492633-people03_81716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58243" b="11893"/>
              <a:stretch>
                <a:fillRect/>
              </a:stretch>
            </p:blipFill>
            <p:spPr>
              <a:xfrm>
                <a:off x="7373999" y="1826966"/>
                <a:ext cx="1163003" cy="3684494"/>
              </a:xfrm>
              <a:prstGeom prst="rect">
                <a:avLst/>
              </a:prstGeom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7373988" y="2686272"/>
                <a:ext cx="830077" cy="40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Beate</a:t>
                </a:r>
                <a:endParaRPr lang="de-DE" sz="1200" dirty="0"/>
              </a:p>
            </p:txBody>
          </p:sp>
        </p:grpSp>
      </p:grpSp>
      <p:sp>
        <p:nvSpPr>
          <p:cNvPr id="24" name="Textfeld 23"/>
          <p:cNvSpPr txBox="1"/>
          <p:nvPr/>
        </p:nvSpPr>
        <p:spPr>
          <a:xfrm>
            <a:off x="6566068" y="5631593"/>
            <a:ext cx="474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Hintergrund, eigene Darstellung; Icons,  https://icon-icons.com/de/symbol</a:t>
            </a:r>
            <a:endParaRPr lang="de-DE" sz="800" dirty="0"/>
          </a:p>
        </p:txBody>
      </p:sp>
      <p:grpSp>
        <p:nvGrpSpPr>
          <p:cNvPr id="8" name="Gruppieren 25"/>
          <p:cNvGrpSpPr/>
          <p:nvPr/>
        </p:nvGrpSpPr>
        <p:grpSpPr>
          <a:xfrm>
            <a:off x="6913283" y="2759405"/>
            <a:ext cx="2694584" cy="2841414"/>
            <a:chOff x="4102238" y="2236430"/>
            <a:chExt cx="3688942" cy="4181820"/>
          </a:xfrm>
        </p:grpSpPr>
        <p:grpSp>
          <p:nvGrpSpPr>
            <p:cNvPr id="10" name="Gruppieren 13"/>
            <p:cNvGrpSpPr/>
            <p:nvPr/>
          </p:nvGrpSpPr>
          <p:grpSpPr>
            <a:xfrm>
              <a:off x="4102238" y="2236430"/>
              <a:ext cx="1653377" cy="4181820"/>
              <a:chOff x="4102238" y="1828801"/>
              <a:chExt cx="1653377" cy="4181820"/>
            </a:xfrm>
          </p:grpSpPr>
          <p:pic>
            <p:nvPicPr>
              <p:cNvPr id="31" name="Grafik 30" descr="1488492633-people03_81716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r="40636"/>
              <a:stretch>
                <a:fillRect/>
              </a:stretch>
            </p:blipFill>
            <p:spPr>
              <a:xfrm>
                <a:off x="4102238" y="1828801"/>
                <a:ext cx="1653377" cy="4181820"/>
              </a:xfrm>
              <a:prstGeom prst="rect">
                <a:avLst/>
              </a:prstGeom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4532596" y="3040654"/>
                <a:ext cx="772427" cy="40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Kevin</a:t>
                </a:r>
                <a:endParaRPr lang="de-DE" sz="1200" dirty="0"/>
              </a:p>
            </p:txBody>
          </p:sp>
        </p:grpSp>
        <p:grpSp>
          <p:nvGrpSpPr>
            <p:cNvPr id="12" name="Gruppieren 18"/>
            <p:cNvGrpSpPr/>
            <p:nvPr/>
          </p:nvGrpSpPr>
          <p:grpSpPr>
            <a:xfrm>
              <a:off x="6543552" y="2245612"/>
              <a:ext cx="1247628" cy="3746544"/>
              <a:chOff x="6543552" y="1826966"/>
              <a:chExt cx="1247628" cy="3746544"/>
            </a:xfrm>
          </p:grpSpPr>
          <p:pic>
            <p:nvPicPr>
              <p:cNvPr id="29" name="Grafik 28" descr="1488492633-people03_81716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58243" b="10409"/>
              <a:stretch>
                <a:fillRect/>
              </a:stretch>
            </p:blipFill>
            <p:spPr>
              <a:xfrm>
                <a:off x="6628179" y="1826966"/>
                <a:ext cx="1163001" cy="3746544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6543552" y="2686272"/>
                <a:ext cx="1145293" cy="40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err="1" smtClean="0"/>
                  <a:t>Chantall</a:t>
                </a:r>
                <a:endParaRPr lang="de-DE" sz="1200" dirty="0"/>
              </a:p>
            </p:txBody>
          </p:sp>
        </p:grpSp>
      </p:grpSp>
      <p:pic>
        <p:nvPicPr>
          <p:cNvPr id="38" name="Grafik 37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1073" y="3171217"/>
            <a:ext cx="279000" cy="360000"/>
          </a:xfrm>
          <a:prstGeom prst="rect">
            <a:avLst/>
          </a:prstGeom>
        </p:spPr>
      </p:pic>
      <p:pic>
        <p:nvPicPr>
          <p:cNvPr id="41" name="Grafik 40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2307" y="4335293"/>
            <a:ext cx="279000" cy="360000"/>
          </a:xfrm>
          <a:prstGeom prst="rect">
            <a:avLst/>
          </a:prstGeom>
        </p:spPr>
      </p:pic>
      <p:pic>
        <p:nvPicPr>
          <p:cNvPr id="42" name="Grafik 41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0994" y="5907958"/>
            <a:ext cx="279000" cy="360000"/>
          </a:xfrm>
          <a:prstGeom prst="rect">
            <a:avLst/>
          </a:prstGeom>
        </p:spPr>
      </p:pic>
      <p:pic>
        <p:nvPicPr>
          <p:cNvPr id="43" name="Grafik 42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4349" y="4075931"/>
            <a:ext cx="279000" cy="360000"/>
          </a:xfrm>
          <a:prstGeom prst="rect">
            <a:avLst/>
          </a:prstGeom>
        </p:spPr>
      </p:pic>
      <p:pic>
        <p:nvPicPr>
          <p:cNvPr id="44" name="Grafik 43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635" y="3985098"/>
            <a:ext cx="279000" cy="360000"/>
          </a:xfrm>
          <a:prstGeom prst="rect">
            <a:avLst/>
          </a:prstGeom>
        </p:spPr>
      </p:pic>
      <p:pic>
        <p:nvPicPr>
          <p:cNvPr id="45" name="Grafik 44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4240" y="3427380"/>
            <a:ext cx="279000" cy="360000"/>
          </a:xfrm>
          <a:prstGeom prst="rect">
            <a:avLst/>
          </a:prstGeom>
        </p:spPr>
      </p:pic>
      <p:pic>
        <p:nvPicPr>
          <p:cNvPr id="46" name="Grafik 45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95478" y="3482499"/>
            <a:ext cx="279000" cy="360000"/>
          </a:xfrm>
          <a:prstGeom prst="rect">
            <a:avLst/>
          </a:prstGeom>
        </p:spPr>
      </p:pic>
      <p:pic>
        <p:nvPicPr>
          <p:cNvPr id="47" name="Grafik 46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0255" y="3274979"/>
            <a:ext cx="279000" cy="360000"/>
          </a:xfrm>
          <a:prstGeom prst="rect">
            <a:avLst/>
          </a:prstGeom>
        </p:spPr>
      </p:pic>
      <p:pic>
        <p:nvPicPr>
          <p:cNvPr id="48" name="Grafik 47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57091" y="2999362"/>
            <a:ext cx="279000" cy="360000"/>
          </a:xfrm>
          <a:prstGeom prst="rect">
            <a:avLst/>
          </a:prstGeom>
        </p:spPr>
      </p:pic>
      <p:pic>
        <p:nvPicPr>
          <p:cNvPr id="49" name="Grafik 48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9858" y="3073933"/>
            <a:ext cx="279000" cy="360000"/>
          </a:xfrm>
          <a:prstGeom prst="rect">
            <a:avLst/>
          </a:prstGeom>
        </p:spPr>
      </p:pic>
      <p:pic>
        <p:nvPicPr>
          <p:cNvPr id="50" name="Grafik 49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232" y="3216612"/>
            <a:ext cx="279000" cy="360000"/>
          </a:xfrm>
          <a:prstGeom prst="rect">
            <a:avLst/>
          </a:prstGeom>
        </p:spPr>
      </p:pic>
      <p:pic>
        <p:nvPicPr>
          <p:cNvPr id="51" name="Grafik 50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4767" y="3174459"/>
            <a:ext cx="279000" cy="360000"/>
          </a:xfrm>
          <a:prstGeom prst="rect">
            <a:avLst/>
          </a:prstGeom>
        </p:spPr>
      </p:pic>
      <p:pic>
        <p:nvPicPr>
          <p:cNvPr id="52" name="Grafik 51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6395" y="3628416"/>
            <a:ext cx="279000" cy="360000"/>
          </a:xfrm>
          <a:prstGeom prst="rect">
            <a:avLst/>
          </a:prstGeom>
        </p:spPr>
      </p:pic>
      <p:pic>
        <p:nvPicPr>
          <p:cNvPr id="53" name="Grafik 52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1712" y="3625172"/>
            <a:ext cx="279000" cy="360000"/>
          </a:xfrm>
          <a:prstGeom prst="rect">
            <a:avLst/>
          </a:prstGeom>
        </p:spPr>
      </p:pic>
      <p:pic>
        <p:nvPicPr>
          <p:cNvPr id="55" name="Grafik 54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611" y="5872264"/>
            <a:ext cx="279000" cy="360000"/>
          </a:xfrm>
          <a:prstGeom prst="rect">
            <a:avLst/>
          </a:prstGeom>
        </p:spPr>
      </p:pic>
      <p:pic>
        <p:nvPicPr>
          <p:cNvPr id="56" name="Grafik 55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7541" y="3835940"/>
            <a:ext cx="279000" cy="360000"/>
          </a:xfrm>
          <a:prstGeom prst="rect">
            <a:avLst/>
          </a:prstGeom>
        </p:spPr>
      </p:pic>
      <p:pic>
        <p:nvPicPr>
          <p:cNvPr id="57" name="Grafik 56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175" y="4562272"/>
            <a:ext cx="279000" cy="360000"/>
          </a:xfrm>
          <a:prstGeom prst="rect">
            <a:avLst/>
          </a:prstGeom>
        </p:spPr>
      </p:pic>
      <p:pic>
        <p:nvPicPr>
          <p:cNvPr id="58" name="Grafik 57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9371" y="3761361"/>
            <a:ext cx="279000" cy="360000"/>
          </a:xfrm>
          <a:prstGeom prst="rect">
            <a:avLst/>
          </a:prstGeom>
        </p:spPr>
      </p:pic>
      <p:pic>
        <p:nvPicPr>
          <p:cNvPr id="59" name="Grafik 58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6547" y="4302867"/>
            <a:ext cx="279000" cy="360000"/>
          </a:xfrm>
          <a:prstGeom prst="rect">
            <a:avLst/>
          </a:prstGeom>
        </p:spPr>
      </p:pic>
      <p:pic>
        <p:nvPicPr>
          <p:cNvPr id="60" name="Grafik 59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4469" y="4163437"/>
            <a:ext cx="279000" cy="360000"/>
          </a:xfrm>
          <a:prstGeom prst="rect">
            <a:avLst/>
          </a:prstGeom>
        </p:spPr>
      </p:pic>
      <p:pic>
        <p:nvPicPr>
          <p:cNvPr id="61" name="Grafik 60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2775" y="4192619"/>
            <a:ext cx="279000" cy="360000"/>
          </a:xfrm>
          <a:prstGeom prst="rect">
            <a:avLst/>
          </a:prstGeom>
        </p:spPr>
      </p:pic>
      <p:pic>
        <p:nvPicPr>
          <p:cNvPr id="62" name="Grafik 61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2556" y="5891720"/>
            <a:ext cx="279000" cy="360000"/>
          </a:xfrm>
          <a:prstGeom prst="rect">
            <a:avLst/>
          </a:prstGeom>
        </p:spPr>
      </p:pic>
      <p:pic>
        <p:nvPicPr>
          <p:cNvPr id="63" name="Grafik 62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6207" y="4361232"/>
            <a:ext cx="279000" cy="360000"/>
          </a:xfrm>
          <a:prstGeom prst="rect">
            <a:avLst/>
          </a:prstGeom>
        </p:spPr>
      </p:pic>
      <p:pic>
        <p:nvPicPr>
          <p:cNvPr id="64" name="Grafik 63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822" y="3998067"/>
            <a:ext cx="279000" cy="360000"/>
          </a:xfrm>
          <a:prstGeom prst="rect">
            <a:avLst/>
          </a:prstGeom>
        </p:spPr>
      </p:pic>
      <p:pic>
        <p:nvPicPr>
          <p:cNvPr id="65" name="Grafik 64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7431" y="4306110"/>
            <a:ext cx="279000" cy="360000"/>
          </a:xfrm>
          <a:prstGeom prst="rect">
            <a:avLst/>
          </a:prstGeom>
        </p:spPr>
      </p:pic>
      <p:pic>
        <p:nvPicPr>
          <p:cNvPr id="66" name="Grafik 65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3532" y="4195863"/>
            <a:ext cx="279000" cy="360000"/>
          </a:xfrm>
          <a:prstGeom prst="rect">
            <a:avLst/>
          </a:prstGeom>
        </p:spPr>
      </p:pic>
      <p:pic>
        <p:nvPicPr>
          <p:cNvPr id="67" name="Grafik 66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5499" y="4912494"/>
            <a:ext cx="279000" cy="360000"/>
          </a:xfrm>
          <a:prstGeom prst="rect">
            <a:avLst/>
          </a:prstGeom>
        </p:spPr>
      </p:pic>
      <p:pic>
        <p:nvPicPr>
          <p:cNvPr id="69" name="Grafik 68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248" y="5120017"/>
            <a:ext cx="279000" cy="360000"/>
          </a:xfrm>
          <a:prstGeom prst="rect">
            <a:avLst/>
          </a:prstGeom>
        </p:spPr>
      </p:pic>
      <p:pic>
        <p:nvPicPr>
          <p:cNvPr id="70" name="Grafik 69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76028" y="5107046"/>
            <a:ext cx="279000" cy="360000"/>
          </a:xfrm>
          <a:prstGeom prst="rect">
            <a:avLst/>
          </a:prstGeom>
        </p:spPr>
      </p:pic>
      <p:pic>
        <p:nvPicPr>
          <p:cNvPr id="71" name="Grafik 70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2045" y="5103803"/>
            <a:ext cx="279000" cy="360000"/>
          </a:xfrm>
          <a:prstGeom prst="rect">
            <a:avLst/>
          </a:prstGeom>
        </p:spPr>
      </p:pic>
      <p:pic>
        <p:nvPicPr>
          <p:cNvPr id="74" name="Grafik 73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9175" y="3907318"/>
            <a:ext cx="279000" cy="360000"/>
          </a:xfrm>
          <a:prstGeom prst="rect">
            <a:avLst/>
          </a:prstGeom>
        </p:spPr>
      </p:pic>
      <p:pic>
        <p:nvPicPr>
          <p:cNvPr id="75" name="Grafik 74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8034" y="4098629"/>
            <a:ext cx="279000" cy="360000"/>
          </a:xfrm>
          <a:prstGeom prst="rect">
            <a:avLst/>
          </a:prstGeom>
        </p:spPr>
      </p:pic>
      <p:pic>
        <p:nvPicPr>
          <p:cNvPr id="77" name="Grafik 76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8716" y="5013027"/>
            <a:ext cx="279000" cy="360000"/>
          </a:xfrm>
          <a:prstGeom prst="rect">
            <a:avLst/>
          </a:prstGeom>
        </p:spPr>
      </p:pic>
      <p:pic>
        <p:nvPicPr>
          <p:cNvPr id="78" name="Grafik 77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0717" y="4766594"/>
            <a:ext cx="279000" cy="360000"/>
          </a:xfrm>
          <a:prstGeom prst="rect">
            <a:avLst/>
          </a:prstGeom>
        </p:spPr>
      </p:pic>
      <p:sp>
        <p:nvSpPr>
          <p:cNvPr id="79" name="Textfeld 78"/>
          <p:cNvSpPr txBox="1"/>
          <p:nvPr/>
        </p:nvSpPr>
        <p:spPr>
          <a:xfrm>
            <a:off x="1050579" y="6021421"/>
            <a:ext cx="75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Freunde</a:t>
            </a:r>
            <a:endParaRPr lang="de-DE" sz="12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2156323" y="6027901"/>
            <a:ext cx="75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Familie</a:t>
            </a:r>
            <a:endParaRPr lang="de-DE" sz="1200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3203699" y="6024653"/>
            <a:ext cx="96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Nachbarn</a:t>
            </a:r>
            <a:endParaRPr lang="de-DE" sz="1200" b="1" dirty="0"/>
          </a:p>
        </p:txBody>
      </p:sp>
      <p:pic>
        <p:nvPicPr>
          <p:cNvPr id="82" name="Grafik 81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5354" y="5904730"/>
            <a:ext cx="279000" cy="360000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387267" y="6021405"/>
            <a:ext cx="969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Kollegen</a:t>
            </a:r>
            <a:endParaRPr lang="de-DE" sz="1200" b="1" dirty="0"/>
          </a:p>
        </p:txBody>
      </p:sp>
      <p:pic>
        <p:nvPicPr>
          <p:cNvPr id="84" name="Grafik 83" descr="1488492633-people03_81716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0910" t="84454" r="24706" b="1850"/>
          <a:stretch>
            <a:fillRect/>
          </a:stretch>
        </p:blipFill>
        <p:spPr>
          <a:xfrm>
            <a:off x="2772360" y="5233475"/>
            <a:ext cx="496093" cy="389106"/>
          </a:xfrm>
          <a:prstGeom prst="rect">
            <a:avLst/>
          </a:prstGeom>
        </p:spPr>
      </p:pic>
      <p:pic>
        <p:nvPicPr>
          <p:cNvPr id="85" name="Grafik 84" descr="1488492633-people03_81716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9625" t="87308" r="27902" b="-5797"/>
          <a:stretch>
            <a:fillRect/>
          </a:stretch>
        </p:blipFill>
        <p:spPr>
          <a:xfrm>
            <a:off x="7928014" y="5176523"/>
            <a:ext cx="447501" cy="514150"/>
          </a:xfrm>
          <a:prstGeom prst="rect">
            <a:avLst/>
          </a:prstGeom>
        </p:spPr>
      </p:pic>
      <p:sp>
        <p:nvSpPr>
          <p:cNvPr id="86" name="Ellipse 85"/>
          <p:cNvSpPr/>
          <p:nvPr/>
        </p:nvSpPr>
        <p:spPr>
          <a:xfrm>
            <a:off x="2801565" y="2976662"/>
            <a:ext cx="1050587" cy="2704289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9082" y="3440346"/>
            <a:ext cx="279000" cy="360000"/>
          </a:xfrm>
          <a:prstGeom prst="rect">
            <a:avLst/>
          </a:prstGeom>
        </p:spPr>
      </p:pic>
      <p:pic>
        <p:nvPicPr>
          <p:cNvPr id="88" name="Grafik 87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8222" y="5227028"/>
            <a:ext cx="279000" cy="360000"/>
          </a:xfrm>
          <a:prstGeom prst="rect">
            <a:avLst/>
          </a:prstGeom>
        </p:spPr>
      </p:pic>
      <p:sp>
        <p:nvSpPr>
          <p:cNvPr id="89" name="Ellipse 88"/>
          <p:cNvSpPr/>
          <p:nvPr/>
        </p:nvSpPr>
        <p:spPr>
          <a:xfrm>
            <a:off x="7983337" y="3035021"/>
            <a:ext cx="752101" cy="1806088"/>
          </a:xfrm>
          <a:prstGeom prst="ellipse">
            <a:avLst/>
          </a:prstGeom>
          <a:noFill/>
          <a:ln>
            <a:solidFill>
              <a:srgbClr val="0C1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3" name="Grafik 72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607" y="4948163"/>
            <a:ext cx="279000" cy="360000"/>
          </a:xfrm>
          <a:prstGeom prst="rect">
            <a:avLst/>
          </a:prstGeom>
        </p:spPr>
      </p:pic>
      <p:pic>
        <p:nvPicPr>
          <p:cNvPr id="90" name="Grafik 89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3967" y="2892354"/>
            <a:ext cx="279000" cy="360000"/>
          </a:xfrm>
          <a:prstGeom prst="rect">
            <a:avLst/>
          </a:prstGeom>
        </p:spPr>
      </p:pic>
      <p:pic>
        <p:nvPicPr>
          <p:cNvPr id="91" name="Grafik 90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575" y="3965685"/>
            <a:ext cx="279000" cy="360000"/>
          </a:xfrm>
          <a:prstGeom prst="rect">
            <a:avLst/>
          </a:prstGeom>
        </p:spPr>
      </p:pic>
      <p:pic>
        <p:nvPicPr>
          <p:cNvPr id="92" name="Grafik 91" descr="contact-1293388_960_720.png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0383" y="4523360"/>
            <a:ext cx="279000" cy="360000"/>
          </a:xfrm>
          <a:prstGeom prst="rect">
            <a:avLst/>
          </a:prstGeom>
        </p:spPr>
      </p:pic>
      <p:sp>
        <p:nvSpPr>
          <p:cNvPr id="93" name="Textfeld 92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95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5035" y="1949982"/>
            <a:ext cx="7852505" cy="3595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3200" dirty="0" err="1" smtClean="0">
                <a:solidFill>
                  <a:srgbClr val="0C1736"/>
                </a:solidFill>
              </a:rPr>
              <a:t>Mahalle</a:t>
            </a:r>
            <a:r>
              <a:rPr lang="de-DE" sz="3200" dirty="0" smtClean="0">
                <a:solidFill>
                  <a:srgbClr val="0C1736"/>
                </a:solidFill>
              </a:rPr>
              <a:t>: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400" dirty="0" smtClean="0">
                <a:solidFill>
                  <a:srgbClr val="0C1736"/>
                </a:solidFill>
              </a:rPr>
              <a:t>„[…] ist ein wichtiges Wort, man braucht nicht viel mehr. </a:t>
            </a:r>
            <a:r>
              <a:rPr lang="de-DE" sz="2400" dirty="0" err="1" smtClean="0">
                <a:solidFill>
                  <a:srgbClr val="0C1736"/>
                </a:solidFill>
              </a:rPr>
              <a:t>Mahalle</a:t>
            </a:r>
            <a:r>
              <a:rPr lang="de-DE" sz="2400" dirty="0" smtClean="0">
                <a:solidFill>
                  <a:srgbClr val="0C1736"/>
                </a:solidFill>
              </a:rPr>
              <a:t>, […] bedeutet, man kümmert sich, man passt auf. Man ist einfach da für die Menschen hier. Was soll man auch machen, das sind die Menschen, die man jeden Tag sieht, wie Spiegelbilder.“ (</a:t>
            </a:r>
            <a:r>
              <a:rPr lang="de-DE" sz="2400" i="1" dirty="0" smtClean="0">
                <a:solidFill>
                  <a:srgbClr val="0C1736"/>
                </a:solidFill>
              </a:rPr>
              <a:t>Vogelsang </a:t>
            </a:r>
            <a:r>
              <a:rPr lang="de-DE" sz="2400" dirty="0" smtClean="0">
                <a:solidFill>
                  <a:srgbClr val="0C1736"/>
                </a:solidFill>
              </a:rPr>
              <a:t>2017,  S. 23)</a:t>
            </a:r>
          </a:p>
          <a:p>
            <a:pPr>
              <a:buClr>
                <a:srgbClr val="0C1736"/>
              </a:buClr>
              <a:buSzPct val="100000"/>
            </a:pPr>
            <a:r>
              <a:rPr lang="de-DE" sz="2400" dirty="0" smtClean="0">
                <a:solidFill>
                  <a:srgbClr val="0C1736"/>
                </a:solidFill>
              </a:rPr>
              <a:t>„</a:t>
            </a:r>
            <a:r>
              <a:rPr lang="de-DE" sz="2400" dirty="0" err="1" smtClean="0">
                <a:solidFill>
                  <a:srgbClr val="0C1736"/>
                </a:solidFill>
              </a:rPr>
              <a:t>Mahalle</a:t>
            </a:r>
            <a:r>
              <a:rPr lang="de-DE" sz="2400" dirty="0" smtClean="0">
                <a:solidFill>
                  <a:srgbClr val="0C1736"/>
                </a:solidFill>
              </a:rPr>
              <a:t> ist eine Haltung, die innere Einstellung zum Ort, an dem man lebt. </a:t>
            </a:r>
            <a:r>
              <a:rPr lang="de-DE" sz="2400" dirty="0" err="1" smtClean="0">
                <a:solidFill>
                  <a:srgbClr val="0C1736"/>
                </a:solidFill>
              </a:rPr>
              <a:t>Mahalle</a:t>
            </a:r>
            <a:r>
              <a:rPr lang="de-DE" sz="2400" dirty="0" smtClean="0">
                <a:solidFill>
                  <a:srgbClr val="0C1736"/>
                </a:solidFill>
              </a:rPr>
              <a:t> bedeutet, dass niemand für sich ist, sondern einer unter vielen.“ (</a:t>
            </a:r>
            <a:r>
              <a:rPr lang="de-DE" sz="2400" i="1" dirty="0" smtClean="0">
                <a:solidFill>
                  <a:srgbClr val="0C1736"/>
                </a:solidFill>
              </a:rPr>
              <a:t>Vogelsang </a:t>
            </a:r>
            <a:r>
              <a:rPr lang="de-DE" sz="2400" dirty="0" smtClean="0">
                <a:solidFill>
                  <a:srgbClr val="0C1736"/>
                </a:solidFill>
              </a:rPr>
              <a:t>2017, S. 12)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SzPct val="100000"/>
              <a:buNone/>
            </a:pPr>
            <a:endParaRPr lang="de-DE" dirty="0" smtClean="0">
              <a:solidFill>
                <a:srgbClr val="0C1736"/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7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11609" y="5790093"/>
            <a:ext cx="197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https://pixabay.com/de/photos</a:t>
            </a:r>
            <a:endParaRPr lang="de-DE" sz="800" dirty="0"/>
          </a:p>
        </p:txBody>
      </p:sp>
      <p:pic>
        <p:nvPicPr>
          <p:cNvPr id="13" name="Grafik 12" descr="shaking-hands-2499612__340.jpg"/>
          <p:cNvPicPr>
            <a:picLocks noChangeAspect="1"/>
          </p:cNvPicPr>
          <p:nvPr/>
        </p:nvPicPr>
        <p:blipFill>
          <a:blip r:embed="rId4" cstate="print"/>
          <a:srcRect l="20205" r="23930"/>
          <a:stretch>
            <a:fillRect/>
          </a:stretch>
        </p:blipFill>
        <p:spPr>
          <a:xfrm>
            <a:off x="9071854" y="3531628"/>
            <a:ext cx="2404236" cy="226158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5035" y="1949982"/>
            <a:ext cx="9664546" cy="3595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3600" dirty="0" smtClean="0">
                <a:solidFill>
                  <a:srgbClr val="0C1736"/>
                </a:solidFill>
              </a:rPr>
              <a:t>Kategorien sozialen Zusammenhalts: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C1736"/>
              </a:buClr>
              <a:buNone/>
            </a:pPr>
            <a:r>
              <a:rPr lang="de-DE" sz="2000" dirty="0" smtClean="0">
                <a:solidFill>
                  <a:srgbClr val="0C1736"/>
                </a:solidFill>
              </a:rPr>
              <a:t>(Petermann 2001)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emotionale Hilfeleistung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instrumentelle Unterstützung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</a:pPr>
            <a:endParaRPr lang="de-DE" sz="3200" dirty="0" smtClean="0">
              <a:solidFill>
                <a:srgbClr val="0C1736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</a:pPr>
            <a:r>
              <a:rPr lang="de-DE" sz="3200" dirty="0" smtClean="0">
                <a:solidFill>
                  <a:srgbClr val="0C1736"/>
                </a:solidFill>
              </a:rPr>
              <a:t>Geselligkeit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SzPct val="100000"/>
              <a:buNone/>
            </a:pPr>
            <a:endParaRPr lang="de-DE" dirty="0" smtClean="0">
              <a:solidFill>
                <a:srgbClr val="0C1736"/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8</a:t>
            </a:fld>
            <a:endParaRPr lang="de-DE" dirty="0">
              <a:solidFill>
                <a:srgbClr val="0C1736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13497" y="5255053"/>
            <a:ext cx="197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https://pixabay.com/de/photos</a:t>
            </a:r>
            <a:endParaRPr lang="de-DE" sz="800" dirty="0"/>
          </a:p>
        </p:txBody>
      </p:sp>
      <p:pic>
        <p:nvPicPr>
          <p:cNvPr id="13" name="Grafik 12" descr="shaking-hands-2499612__340.jpg"/>
          <p:cNvPicPr>
            <a:picLocks noChangeAspect="1"/>
          </p:cNvPicPr>
          <p:nvPr/>
        </p:nvPicPr>
        <p:blipFill>
          <a:blip r:embed="rId4" cstate="print"/>
          <a:srcRect l="20205" r="23930"/>
          <a:stretch>
            <a:fillRect/>
          </a:stretch>
        </p:blipFill>
        <p:spPr>
          <a:xfrm>
            <a:off x="7573742" y="2996588"/>
            <a:ext cx="2404236" cy="2261583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1703031" y="4292014"/>
            <a:ext cx="4113820" cy="434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1736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de-DE" sz="2400" dirty="0" smtClean="0">
                <a:solidFill>
                  <a:srgbClr val="0C1736"/>
                </a:solidFill>
              </a:rPr>
              <a:t>e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infache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400" dirty="0" smtClean="0">
                <a:solidFill>
                  <a:srgbClr val="0C1736"/>
                </a:solidFill>
              </a:rPr>
              <a:t>N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achbarschaftshilfe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C17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701193" y="4774900"/>
            <a:ext cx="4113820" cy="52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1736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de-DE" sz="2400" dirty="0" smtClean="0">
                <a:solidFill>
                  <a:srgbClr val="0C1736"/>
                </a:solidFill>
              </a:rPr>
              <a:t>u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mfangreichere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17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Mitarbeit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1736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C17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7916" y="1994049"/>
            <a:ext cx="8750145" cy="40101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3600" dirty="0" smtClean="0">
                <a:solidFill>
                  <a:srgbClr val="0C1736"/>
                </a:solidFill>
              </a:rPr>
              <a:t>Die Stufen des Kennenlernens: </a:t>
            </a:r>
            <a:r>
              <a:rPr lang="de-DE" sz="2000" dirty="0" smtClean="0">
                <a:solidFill>
                  <a:srgbClr val="0C1736"/>
                </a:solidFill>
              </a:rPr>
              <a:t>Eva </a:t>
            </a:r>
            <a:r>
              <a:rPr lang="de-DE" sz="2000" dirty="0" err="1" smtClean="0">
                <a:solidFill>
                  <a:srgbClr val="0C1736"/>
                </a:solidFill>
              </a:rPr>
              <a:t>Barlösius</a:t>
            </a:r>
            <a:r>
              <a:rPr lang="de-DE" sz="2000" dirty="0" smtClean="0">
                <a:solidFill>
                  <a:srgbClr val="0C1736"/>
                </a:solidFill>
              </a:rPr>
              <a:t> (2018)</a:t>
            </a:r>
          </a:p>
          <a:p>
            <a:pPr marL="363538" lvl="0" indent="-319088" fontAlgn="base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Man erkennt sich   </a:t>
            </a:r>
          </a:p>
          <a:p>
            <a:pPr marL="363538" lvl="0" indent="-319088" fontAlgn="base">
              <a:lnSpc>
                <a:spcPct val="150000"/>
              </a:lnSpc>
              <a:buClr>
                <a:srgbClr val="0C1736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Man kennt sich</a:t>
            </a:r>
          </a:p>
          <a:p>
            <a:pPr marL="363538" lvl="0" indent="-319088" fontAlgn="base">
              <a:lnSpc>
                <a:spcPct val="150000"/>
              </a:lnSpc>
              <a:buClr>
                <a:srgbClr val="0C1736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Man kennt sich namentlich </a:t>
            </a:r>
          </a:p>
          <a:p>
            <a:pPr marL="363538" lvl="0" indent="-319088" fontAlgn="base">
              <a:lnSpc>
                <a:spcPct val="150000"/>
              </a:lnSpc>
              <a:buClr>
                <a:srgbClr val="0C1736"/>
              </a:buClr>
              <a:buFont typeface="+mj-lt"/>
              <a:buAutoNum type="arabicParenR"/>
            </a:pPr>
            <a:r>
              <a:rPr lang="de-DE" sz="3200" dirty="0" smtClean="0">
                <a:solidFill>
                  <a:srgbClr val="0C1736"/>
                </a:solidFill>
              </a:rPr>
              <a:t>Man kennt sich familienbiografisch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SzPct val="100000"/>
            </a:pPr>
            <a:endParaRPr lang="de-DE" dirty="0" smtClean="0">
              <a:solidFill>
                <a:srgbClr val="0C1736"/>
              </a:solidFill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0C1736"/>
              </a:buClr>
              <a:buNone/>
            </a:pPr>
            <a:endParaRPr lang="de-DE" dirty="0">
              <a:solidFill>
                <a:srgbClr val="0C1736"/>
              </a:solidFill>
            </a:endParaRPr>
          </a:p>
        </p:txBody>
      </p:sp>
      <p:grpSp>
        <p:nvGrpSpPr>
          <p:cNvPr id="6" name="Gruppieren 18"/>
          <p:cNvGrpSpPr/>
          <p:nvPr/>
        </p:nvGrpSpPr>
        <p:grpSpPr>
          <a:xfrm>
            <a:off x="0" y="47625"/>
            <a:ext cx="12192000" cy="2804670"/>
            <a:chOff x="0" y="47625"/>
            <a:chExt cx="12192000" cy="2804670"/>
          </a:xfrm>
        </p:grpSpPr>
        <p:cxnSp>
          <p:nvCxnSpPr>
            <p:cNvPr id="5" name="Gerade Verbindung 4"/>
            <p:cNvCxnSpPr/>
            <p:nvPr/>
          </p:nvCxnSpPr>
          <p:spPr>
            <a:xfrm flipV="1">
              <a:off x="0" y="47625"/>
              <a:ext cx="1755648" cy="2304288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V="1">
              <a:off x="152400" y="1600201"/>
              <a:ext cx="12039600" cy="44577"/>
            </a:xfrm>
            <a:prstGeom prst="line">
              <a:avLst/>
            </a:prstGeom>
            <a:ln w="76200">
              <a:solidFill>
                <a:srgbClr val="0C17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432" t="31573" r="68345" b="25973"/>
            <a:stretch>
              <a:fillRect/>
            </a:stretch>
          </p:blipFill>
          <p:spPr bwMode="auto">
            <a:xfrm>
              <a:off x="9982200" y="635126"/>
              <a:ext cx="1972055" cy="221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528089" y="1894712"/>
              <a:ext cx="313159" cy="287545"/>
            </a:xfrm>
            <a:prstGeom prst="ellipse">
              <a:avLst/>
            </a:prstGeom>
            <a:solidFill>
              <a:srgbClr val="0C1736"/>
            </a:solidFill>
            <a:ln>
              <a:solidFill>
                <a:srgbClr val="0C1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7CEF-729F-4360-8F35-2391DB799E5F}" type="slidenum">
              <a:rPr lang="de-DE" smtClean="0">
                <a:solidFill>
                  <a:srgbClr val="0C1736"/>
                </a:solidFill>
              </a:rPr>
              <a:pPr/>
              <a:t>9</a:t>
            </a:fld>
            <a:endParaRPr lang="de-DE" dirty="0">
              <a:solidFill>
                <a:srgbClr val="0C1736"/>
              </a:solidFill>
            </a:endParaRPr>
          </a:p>
        </p:txBody>
      </p:sp>
      <p:pic>
        <p:nvPicPr>
          <p:cNvPr id="19" name="Grafik 18" descr="salu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3439" y="2610996"/>
            <a:ext cx="677534" cy="677534"/>
          </a:xfrm>
          <a:prstGeom prst="rect">
            <a:avLst/>
          </a:prstGeom>
        </p:spPr>
      </p:pic>
      <p:pic>
        <p:nvPicPr>
          <p:cNvPr id="20" name="Grafik 19" descr="salu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2618" y="3468484"/>
            <a:ext cx="677534" cy="677534"/>
          </a:xfrm>
          <a:prstGeom prst="rect">
            <a:avLst/>
          </a:prstGeom>
        </p:spPr>
      </p:pic>
      <p:pic>
        <p:nvPicPr>
          <p:cNvPr id="22" name="Grafik 21" descr="salu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780" y="4336989"/>
            <a:ext cx="677534" cy="677534"/>
          </a:xfrm>
          <a:prstGeom prst="rect">
            <a:avLst/>
          </a:prstGeom>
        </p:spPr>
      </p:pic>
      <p:pic>
        <p:nvPicPr>
          <p:cNvPr id="23" name="Grafik 22" descr="salu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9959" y="5238545"/>
            <a:ext cx="677534" cy="677534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590621" y="6235548"/>
            <a:ext cx="3756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https://icons8.de; https://www.heilig-geist.de, </a:t>
            </a:r>
            <a:endParaRPr lang="de-DE" sz="800" dirty="0"/>
          </a:p>
        </p:txBody>
      </p:sp>
      <p:pic>
        <p:nvPicPr>
          <p:cNvPr id="27" name="Grafik 26" descr="ch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6984" y="4404931"/>
            <a:ext cx="676800" cy="676800"/>
          </a:xfrm>
          <a:prstGeom prst="rect">
            <a:avLst/>
          </a:prstGeom>
        </p:spPr>
      </p:pic>
      <p:pic>
        <p:nvPicPr>
          <p:cNvPr id="28" name="Grafik 27" descr="ch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4129" y="5317504"/>
            <a:ext cx="676800" cy="676800"/>
          </a:xfrm>
          <a:prstGeom prst="rect">
            <a:avLst/>
          </a:prstGeom>
        </p:spPr>
      </p:pic>
      <p:pic>
        <p:nvPicPr>
          <p:cNvPr id="29" name="Grafik 28" descr="Nachbarschaftshilfe.jpg"/>
          <p:cNvPicPr>
            <a:picLocks noChangeAspect="1"/>
          </p:cNvPicPr>
          <p:nvPr/>
        </p:nvPicPr>
        <p:blipFill>
          <a:blip r:embed="rId6" cstate="print"/>
          <a:srcRect l="6241" t="11349" r="7012" b="12313"/>
          <a:stretch>
            <a:fillRect/>
          </a:stretch>
        </p:blipFill>
        <p:spPr>
          <a:xfrm>
            <a:off x="9397389" y="4417768"/>
            <a:ext cx="1025454" cy="676800"/>
          </a:xfrm>
          <a:prstGeom prst="rect">
            <a:avLst/>
          </a:prstGeom>
        </p:spPr>
      </p:pic>
      <p:pic>
        <p:nvPicPr>
          <p:cNvPr id="30" name="Grafik 29" descr="Nachbarschaftshilfe.jpg"/>
          <p:cNvPicPr>
            <a:picLocks noChangeAspect="1"/>
          </p:cNvPicPr>
          <p:nvPr/>
        </p:nvPicPr>
        <p:blipFill>
          <a:blip r:embed="rId6" cstate="print"/>
          <a:srcRect l="6241" t="11349" r="7012" b="12313"/>
          <a:stretch>
            <a:fillRect/>
          </a:stretch>
        </p:blipFill>
        <p:spPr>
          <a:xfrm>
            <a:off x="9406569" y="5275248"/>
            <a:ext cx="1025454" cy="676800"/>
          </a:xfrm>
          <a:prstGeom prst="rect">
            <a:avLst/>
          </a:prstGeom>
        </p:spPr>
      </p:pic>
      <p:pic>
        <p:nvPicPr>
          <p:cNvPr id="31" name="Grafik 30" descr="frien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88128" y="5266062"/>
            <a:ext cx="676800" cy="67680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 rot="10800000" flipV="1">
            <a:off x="491878" y="6362297"/>
            <a:ext cx="79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C1736"/>
                </a:solidFill>
              </a:rPr>
              <a:t>Ljubica Nikolic, Miteinander statt nebeneinander – Soziale Orte, Sommerfest des Kreises Schleswig-Flensburg, 28.06.2019, Schleswig</a:t>
            </a:r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rgbClr val="0C1736"/>
                </a:solidFill>
              </a:rPr>
              <a:t>1)Wie entsteht Sozialer Zusammenhalt – Miteinander?</a:t>
            </a:r>
            <a:endParaRPr lang="de-DE" sz="3000" dirty="0">
              <a:solidFill>
                <a:srgbClr val="0C1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enutzerdefiniert 1">
      <a:dk1>
        <a:srgbClr val="00206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1709</Words>
  <Application>Microsoft Office PowerPoint</Application>
  <PresentationFormat>Benutzerdefiniert</PresentationFormat>
  <Paragraphs>234</Paragraphs>
  <Slides>25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HDOfficeLightV0</vt:lpstr>
      <vt:lpstr>Basis</vt:lpstr>
      <vt:lpstr>   Miteinander statt nebeneinander! –  Wo geht das?  Die Rolle Sozialer Orte als Infrastruktur des Zusammenhalts.</vt:lpstr>
      <vt:lpstr>Gliederung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1)Wie entsteht Sozialer Zusammenhalt – Miteinander?</vt:lpstr>
      <vt:lpstr>2)Wie weit reicht das Zusammengehörigkeitsgefühl?</vt:lpstr>
      <vt:lpstr>2)Wie weit reicht das Zusammengehörigkeitsgefühl?</vt:lpstr>
      <vt:lpstr>3)Was lässt den Kitt bröckeln?</vt:lpstr>
      <vt:lpstr>3)Was lässt den Kitt bröckeln?</vt:lpstr>
      <vt:lpstr>4) Soziale Orte</vt:lpstr>
      <vt:lpstr>4) Soziale Orte</vt:lpstr>
      <vt:lpstr>4) Soziale Orte</vt:lpstr>
      <vt:lpstr>5)Das Soziale-Orte-Konzept</vt:lpstr>
      <vt:lpstr>6)BMBF-Projekt (2017/2020)</vt:lpstr>
      <vt:lpstr>6)BMBF-Projekt (2017/2020)</vt:lpstr>
      <vt:lpstr>6)BMBF-Projekt (2017/2020)</vt:lpstr>
      <vt:lpstr>PowerPoint-Präsentation</vt:lpstr>
      <vt:lpstr>Literatur</vt:lpstr>
      <vt:lpstr>Literatur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Neu</dc:creator>
  <cp:lastModifiedBy>Bartols, Stefanie</cp:lastModifiedBy>
  <cp:revision>582</cp:revision>
  <dcterms:created xsi:type="dcterms:W3CDTF">2016-11-28T21:01:36Z</dcterms:created>
  <dcterms:modified xsi:type="dcterms:W3CDTF">2019-07-01T13:39:22Z</dcterms:modified>
</cp:coreProperties>
</file>